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0" r:id="rId1"/>
  </p:sldMasterIdLst>
  <p:notesMasterIdLst>
    <p:notesMasterId r:id="rId27"/>
  </p:notesMasterIdLst>
  <p:sldIdLst>
    <p:sldId id="256" r:id="rId2"/>
    <p:sldId id="282" r:id="rId3"/>
    <p:sldId id="283" r:id="rId4"/>
    <p:sldId id="284" r:id="rId5"/>
    <p:sldId id="263" r:id="rId6"/>
    <p:sldId id="265" r:id="rId7"/>
    <p:sldId id="266" r:id="rId8"/>
    <p:sldId id="264" r:id="rId9"/>
    <p:sldId id="259" r:id="rId10"/>
    <p:sldId id="285" r:id="rId11"/>
    <p:sldId id="272" r:id="rId12"/>
    <p:sldId id="261" r:id="rId13"/>
    <p:sldId id="262" r:id="rId14"/>
    <p:sldId id="271" r:id="rId15"/>
    <p:sldId id="267" r:id="rId16"/>
    <p:sldId id="286" r:id="rId17"/>
    <p:sldId id="287" r:id="rId18"/>
    <p:sldId id="288" r:id="rId19"/>
    <p:sldId id="269" r:id="rId20"/>
    <p:sldId id="273" r:id="rId21"/>
    <p:sldId id="274" r:id="rId22"/>
    <p:sldId id="275" r:id="rId23"/>
    <p:sldId id="278" r:id="rId24"/>
    <p:sldId id="281"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DBC"/>
    <a:srgbClr val="EADFB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6"/>
    <p:restoredTop sz="73644" autoAdjust="0"/>
  </p:normalViewPr>
  <p:slideViewPr>
    <p:cSldViewPr snapToGrid="0" snapToObjects="1">
      <p:cViewPr varScale="1">
        <p:scale>
          <a:sx n="81" d="100"/>
          <a:sy n="81" d="100"/>
        </p:scale>
        <p:origin x="10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B7C2AF-DEBC-D346-AF83-9258CB5FDBAD}" type="datetimeFigureOut">
              <a:rPr lang="en-US" smtClean="0"/>
              <a:t>4/10/2023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C191CE-8E04-7E4A-8B6D-FDD10C0829CB}" type="slidenum">
              <a:rPr lang="en-US" smtClean="0"/>
              <a:t>‹#›</a:t>
            </a:fld>
            <a:endParaRPr lang="en-US"/>
          </a:p>
        </p:txBody>
      </p:sp>
    </p:spTree>
    <p:extLst>
      <p:ext uri="{BB962C8B-B14F-4D97-AF65-F5344CB8AC3E}">
        <p14:creationId xmlns:p14="http://schemas.microsoft.com/office/powerpoint/2010/main" val="248942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This is Yi Yang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going to present our final report regarding an analysis of a dataset about US airline passengers’ satisfaction. </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a:t>
            </a:fld>
            <a:endParaRPr lang="en-US"/>
          </a:p>
        </p:txBody>
      </p:sp>
    </p:spTree>
    <p:extLst>
      <p:ext uri="{BB962C8B-B14F-4D97-AF65-F5344CB8AC3E}">
        <p14:creationId xmlns:p14="http://schemas.microsoft.com/office/powerpoint/2010/main" val="4057459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finishing the EDA, we will conduct two predictive modeling methods toward our dataset which are regression analysis and tree-based modeling. </a:t>
            </a:r>
          </a:p>
          <a:p>
            <a:endParaRPr lang="en-US" dirty="0"/>
          </a:p>
          <a:p>
            <a:r>
              <a:rPr lang="en-US" dirty="0"/>
              <a:t>To perform a linear regression analysis, we created a new numeric attribute named score which is the sum of attributes related to the service satisfaction and converted all factorial attributes into numeric.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that,  we divide 70% of our dataset into training dataset and the rest goes into test dataset.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we plotted the correlation between all 10 variables. Based on the graph on the left side, we can see only Departure Delay in Minutes and Arrival Delay in Minutes have a strong correlation between each other while others are not. To avoid overfitting, we will drop one of them if both variables were selected for the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creating the null model and full model,  we applied the Stepwise() selection to generate the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Finally, from the summary of the final model, we observe that the R-squared equals to 0.2701 and </a:t>
            </a:r>
            <a:r>
              <a:rPr lang="en-US" sz="1200" kern="1200" dirty="0">
                <a:solidFill>
                  <a:schemeClr val="tx1"/>
                </a:solidFill>
                <a:effectLst/>
                <a:latin typeface="+mn-lt"/>
                <a:ea typeface="+mn-ea"/>
                <a:cs typeface="+mn-cs"/>
              </a:rPr>
              <a:t>the adjusted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equals to 0.27, which means that only 27 % of the data is described by our linear model. </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10</a:t>
            </a:fld>
            <a:endParaRPr lang="en-US"/>
          </a:p>
        </p:txBody>
      </p:sp>
    </p:spTree>
    <p:extLst>
      <p:ext uri="{BB962C8B-B14F-4D97-AF65-F5344CB8AC3E}">
        <p14:creationId xmlns:p14="http://schemas.microsoft.com/office/powerpoint/2010/main" val="279277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a:t>
            </a:r>
            <a:r>
              <a:rPr lang="en-US" sz="1200" kern="1200" dirty="0">
                <a:solidFill>
                  <a:schemeClr val="tx1"/>
                </a:solidFill>
                <a:effectLst/>
                <a:latin typeface="+mn-lt"/>
                <a:ea typeface="+mn-ea"/>
                <a:cs typeface="+mn-cs"/>
              </a:rPr>
              <a:t>we predicted the score with the test dataset and created a plot between the observed value and the predicted value showing on the left side. From the plot here, it matches with our conclusion that our variables are not highly linearly correlated.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evaluate our linear regression model based on our test dataset, we also calculated the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RMSE. The output indicates that the linear regression model is not suitable for our variables.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from the histogram of residuals on the right side, we can see the residuals (the error terms) are normally distributed, so our data follows linear regression assumptions.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08330D-2CAA-45A6-8D68-03731D1551F2}" type="slidenum">
              <a:rPr lang="en-US" smtClean="0"/>
              <a:t>11</a:t>
            </a:fld>
            <a:endParaRPr lang="en-US"/>
          </a:p>
        </p:txBody>
      </p:sp>
    </p:spTree>
    <p:extLst>
      <p:ext uri="{BB962C8B-B14F-4D97-AF65-F5344CB8AC3E}">
        <p14:creationId xmlns:p14="http://schemas.microsoft.com/office/powerpoint/2010/main" val="190860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Logistic regression model, the predictor variable has to be binary. Hence, we transformed the “satisfaction_v2” into a binary variable, where “satisfied” is marked as “1” and the other is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building the model, we made a prediction with the test dataset and calculated the accuracy with the confusion matrix, which equals to 83.7%.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Lastly, we plotted the ROC to trace the percentage of true positives accurately predicted by the given logit model. Since the ROC value equals to 0.7823, we can conclude the logistic model is moderately efficient.</a:t>
            </a:r>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12</a:t>
            </a:fld>
            <a:endParaRPr lang="en-US"/>
          </a:p>
        </p:txBody>
      </p:sp>
    </p:spTree>
    <p:extLst>
      <p:ext uri="{BB962C8B-B14F-4D97-AF65-F5344CB8AC3E}">
        <p14:creationId xmlns:p14="http://schemas.microsoft.com/office/powerpoint/2010/main" val="162822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order to improve our models, we applied regularization with the ridge regression model</a:t>
            </a:r>
            <a:r>
              <a:rPr lang="en-US" dirty="0">
                <a:effectLst/>
              </a:rPr>
              <a:t> .</a:t>
            </a:r>
            <a:r>
              <a:rPr lang="en-US" sz="1200" kern="1200" dirty="0">
                <a:solidFill>
                  <a:schemeClr val="tx1"/>
                </a:solidFill>
                <a:effectLst/>
                <a:latin typeface="+mn-lt"/>
                <a:ea typeface="+mn-ea"/>
                <a:cs typeface="+mn-cs"/>
              </a:rPr>
              <a:t> After setting of alpha =0, we created a ridge regression model and generated a plot between Log(</a:t>
            </a:r>
            <a:r>
              <a:rPr lang="en-US" sz="1200" kern="1200" dirty="0" err="1">
                <a:solidFill>
                  <a:schemeClr val="tx1"/>
                </a:solidFill>
                <a:effectLst/>
                <a:latin typeface="+mn-lt"/>
                <a:ea typeface="+mn-ea"/>
                <a:cs typeface="+mn-cs"/>
              </a:rPr>
              <a:t>λ</a:t>
            </a:r>
            <a:r>
              <a:rPr lang="en-US" sz="1200" kern="1200" dirty="0">
                <a:solidFill>
                  <a:schemeClr val="tx1"/>
                </a:solidFill>
                <a:effectLst/>
                <a:latin typeface="+mn-lt"/>
                <a:ea typeface="+mn-ea"/>
                <a:cs typeface="+mn-cs"/>
              </a:rPr>
              <a:t>) and mean squared error. From the plot here, we calculated the best lambda is equal to 0.477. With the best fitting parameter and lambda estimates from the training data, we made perdition on the test dataset and evaluate the performance. Based on the value of R2 and </a:t>
            </a:r>
            <a:r>
              <a:rPr lang="en-US" sz="1200" kern="1200" dirty="0" err="1">
                <a:solidFill>
                  <a:schemeClr val="tx1"/>
                </a:solidFill>
                <a:effectLst/>
                <a:latin typeface="+mn-lt"/>
                <a:ea typeface="+mn-ea"/>
                <a:cs typeface="+mn-cs"/>
              </a:rPr>
              <a:t>rmse</a:t>
            </a:r>
            <a:r>
              <a:rPr lang="en-US" sz="1200" kern="1200" dirty="0">
                <a:solidFill>
                  <a:schemeClr val="tx1"/>
                </a:solidFill>
                <a:effectLst/>
                <a:latin typeface="+mn-lt"/>
                <a:ea typeface="+mn-ea"/>
                <a:cs typeface="+mn-cs"/>
              </a:rPr>
              <a:t>, we can conclude that the ridge model is statistically suitable for our dataset</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13</a:t>
            </a:fld>
            <a:endParaRPr lang="en-US"/>
          </a:p>
        </p:txBody>
      </p:sp>
    </p:spTree>
    <p:extLst>
      <p:ext uri="{BB962C8B-B14F-4D97-AF65-F5344CB8AC3E}">
        <p14:creationId xmlns:p14="http://schemas.microsoft.com/office/powerpoint/2010/main" val="1896719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the dt model here, we can see only 4 significant variables are used to build the tree and they are “Ease of Online booking”, “Inflight entertainment”, “Online support”, and “Seat comfort”. </a:t>
            </a:r>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14</a:t>
            </a:fld>
            <a:endParaRPr lang="en-US"/>
          </a:p>
        </p:txBody>
      </p:sp>
    </p:spTree>
    <p:extLst>
      <p:ext uri="{BB962C8B-B14F-4D97-AF65-F5344CB8AC3E}">
        <p14:creationId xmlns:p14="http://schemas.microsoft.com/office/powerpoint/2010/main" val="2670311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15</a:t>
            </a:fld>
            <a:endParaRPr lang="en-US"/>
          </a:p>
        </p:txBody>
      </p:sp>
    </p:spTree>
    <p:extLst>
      <p:ext uri="{BB962C8B-B14F-4D97-AF65-F5344CB8AC3E}">
        <p14:creationId xmlns:p14="http://schemas.microsoft.com/office/powerpoint/2010/main" val="241400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to decision tree, Random forest modelling </a:t>
            </a:r>
            <a:r>
              <a:rPr lang="en-US" sz="1200" kern="1200" dirty="0">
                <a:solidFill>
                  <a:schemeClr val="tx1"/>
                </a:solidFill>
                <a:effectLst/>
                <a:latin typeface="+mn-lt"/>
                <a:ea typeface="+mn-ea"/>
                <a:cs typeface="+mn-cs"/>
              </a:rPr>
              <a:t>works by creating multiple decision trees and then combining the output generated by each of the decision tree to predict our outcome variable.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running our logit model, we mainly look at two parameters: one is number of trees N and another is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as number of variables available for splitting at each tree node.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default, N is 500 and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is 4. And the out of bag error is 4.28% and the accuracy we generated is 95.8%.</a:t>
            </a:r>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16</a:t>
            </a:fld>
            <a:endParaRPr lang="en-US"/>
          </a:p>
        </p:txBody>
      </p:sp>
    </p:spTree>
    <p:extLst>
      <p:ext uri="{BB962C8B-B14F-4D97-AF65-F5344CB8AC3E}">
        <p14:creationId xmlns:p14="http://schemas.microsoft.com/office/powerpoint/2010/main" val="3227130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optimize our model, we plotted error rate in terms of number of trees and find out that </a:t>
            </a:r>
            <a:r>
              <a:rPr lang="en-US" sz="1200" kern="1200" dirty="0">
                <a:solidFill>
                  <a:schemeClr val="tx1"/>
                </a:solidFill>
                <a:effectLst/>
                <a:latin typeface="+mn-lt"/>
                <a:ea typeface="+mn-ea"/>
                <a:cs typeface="+mn-cs"/>
              </a:rPr>
              <a:t>the error rate tends to be stabilize as the number of trees gets after 300.</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then used tuning algorithm to find the best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in terms of optimizing the highest accuracy and we can observe from the right graph that when the </a:t>
            </a:r>
            <a:r>
              <a:rPr lang="en-US" sz="1200" kern="1200" dirty="0" err="1">
                <a:solidFill>
                  <a:schemeClr val="tx1"/>
                </a:solidFill>
                <a:effectLst/>
                <a:latin typeface="+mn-lt"/>
                <a:ea typeface="+mn-ea"/>
                <a:cs typeface="+mn-cs"/>
              </a:rPr>
              <a:t>mtry</a:t>
            </a:r>
            <a:r>
              <a:rPr lang="en-US" sz="1200" kern="1200" dirty="0">
                <a:solidFill>
                  <a:schemeClr val="tx1"/>
                </a:solidFill>
                <a:effectLst/>
                <a:latin typeface="+mn-lt"/>
                <a:ea typeface="+mn-ea"/>
                <a:cs typeface="+mn-cs"/>
              </a:rPr>
              <a:t> value equals to 9, it has the highest accuracy of 96%, but it seems not improving much compared to our default accuracy 95.8%. </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17</a:t>
            </a:fld>
            <a:endParaRPr lang="en-US"/>
          </a:p>
        </p:txBody>
      </p:sp>
    </p:spTree>
    <p:extLst>
      <p:ext uri="{BB962C8B-B14F-4D97-AF65-F5344CB8AC3E}">
        <p14:creationId xmlns:p14="http://schemas.microsoft.com/office/powerpoint/2010/main" val="73053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two plots show the importance of each variable in the model by the accuracy and the Gini 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conclude that </a:t>
            </a:r>
            <a:r>
              <a:rPr lang="en-US" sz="1200" kern="1200" dirty="0" err="1">
                <a:solidFill>
                  <a:schemeClr val="tx1"/>
                </a:solidFill>
                <a:effectLst/>
                <a:latin typeface="+mn-lt"/>
                <a:ea typeface="+mn-ea"/>
                <a:cs typeface="+mn-cs"/>
              </a:rPr>
              <a:t>Inflight.entertainment</a:t>
            </a:r>
            <a:r>
              <a:rPr lang="en-US" sz="1200" kern="1200" dirty="0">
                <a:solidFill>
                  <a:schemeClr val="tx1"/>
                </a:solidFill>
                <a:effectLst/>
                <a:latin typeface="+mn-lt"/>
                <a:ea typeface="+mn-ea"/>
                <a:cs typeface="+mn-cs"/>
              </a:rPr>
              <a:t> and seat comfort are most relevant to our model’s accuracy, followed by ease of online booking.</a:t>
            </a: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18</a:t>
            </a:fld>
            <a:endParaRPr lang="en-US"/>
          </a:p>
        </p:txBody>
      </p:sp>
    </p:spTree>
    <p:extLst>
      <p:ext uri="{BB962C8B-B14F-4D97-AF65-F5344CB8AC3E}">
        <p14:creationId xmlns:p14="http://schemas.microsoft.com/office/powerpoint/2010/main" val="1347817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same portion of training and test data, we created the first </a:t>
            </a:r>
            <a:r>
              <a:rPr lang="en-US" dirty="0" err="1"/>
              <a:t>gbm</a:t>
            </a:r>
            <a:r>
              <a:rPr lang="en-US" dirty="0"/>
              <a:t> model with 10000 trees and output shows the best cross-validation iteration was 10000. Since we have quite large dataset, we increased the number of trees to 15,000 and generated second </a:t>
            </a:r>
            <a:r>
              <a:rPr lang="en-US" dirty="0" err="1"/>
              <a:t>gbm</a:t>
            </a:r>
            <a:r>
              <a:rPr lang="en-US" dirty="0"/>
              <a:t> model</a:t>
            </a:r>
          </a:p>
        </p:txBody>
      </p:sp>
      <p:sp>
        <p:nvSpPr>
          <p:cNvPr id="4" name="Slide Number Placeholder 3"/>
          <p:cNvSpPr>
            <a:spLocks noGrp="1"/>
          </p:cNvSpPr>
          <p:nvPr>
            <p:ph type="sldNum" sz="quarter" idx="5"/>
          </p:nvPr>
        </p:nvSpPr>
        <p:spPr/>
        <p:txBody>
          <a:bodyPr/>
          <a:lstStyle/>
          <a:p>
            <a:fld id="{71C191CE-8E04-7E4A-8B6D-FDD10C0829CB}" type="slidenum">
              <a:rPr lang="en-US" smtClean="0"/>
              <a:t>19</a:t>
            </a:fld>
            <a:endParaRPr lang="en-US"/>
          </a:p>
        </p:txBody>
      </p:sp>
    </p:spTree>
    <p:extLst>
      <p:ext uri="{BB962C8B-B14F-4D97-AF65-F5344CB8AC3E}">
        <p14:creationId xmlns:p14="http://schemas.microsoft.com/office/powerpoint/2010/main" val="668286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Aviation not only plays an important role in the tourism industry but also provides an immeasurable contribution to the global economy including the US.</a:t>
            </a:r>
          </a:p>
          <a:p>
            <a:endParaRPr lang="en-US" dirty="0"/>
          </a:p>
          <a:p>
            <a:r>
              <a:rPr lang="en-US" dirty="0"/>
              <a:t>From the dataset we obtained, we noticed that the satisfaction level of satisfied and dissatisfied customers take approximately the same percentage toward the services. </a:t>
            </a:r>
          </a:p>
          <a:p>
            <a:endParaRPr lang="en-US" dirty="0"/>
          </a:p>
          <a:p>
            <a:r>
              <a:rPr lang="en-US" dirty="0"/>
              <a:t>Since the airline industry is very competitive and customer satisfaction is the key to run the business, we think it is extremely meaningful to explore what factors that affect the overall satisfaction level, and also we will try to provide some insights to maintain our loyal customers and attract more customers.</a:t>
            </a:r>
          </a:p>
        </p:txBody>
      </p:sp>
      <p:sp>
        <p:nvSpPr>
          <p:cNvPr id="4" name="Slide Number Placeholder 3"/>
          <p:cNvSpPr>
            <a:spLocks noGrp="1"/>
          </p:cNvSpPr>
          <p:nvPr>
            <p:ph type="sldNum" sz="quarter" idx="5"/>
          </p:nvPr>
        </p:nvSpPr>
        <p:spPr/>
        <p:txBody>
          <a:bodyPr/>
          <a:lstStyle/>
          <a:p>
            <a:fld id="{6D08330D-2CAA-45A6-8D68-03731D1551F2}" type="slidenum">
              <a:rPr lang="en-US" smtClean="0"/>
              <a:t>2</a:t>
            </a:fld>
            <a:endParaRPr lang="en-US"/>
          </a:p>
        </p:txBody>
      </p:sp>
    </p:spTree>
    <p:extLst>
      <p:ext uri="{BB962C8B-B14F-4D97-AF65-F5344CB8AC3E}">
        <p14:creationId xmlns:p14="http://schemas.microsoft.com/office/powerpoint/2010/main" val="2570753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20</a:t>
            </a:fld>
            <a:endParaRPr lang="en-US"/>
          </a:p>
        </p:txBody>
      </p:sp>
    </p:spTree>
    <p:extLst>
      <p:ext uri="{BB962C8B-B14F-4D97-AF65-F5344CB8AC3E}">
        <p14:creationId xmlns:p14="http://schemas.microsoft.com/office/powerpoint/2010/main" val="1732828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optimize our </a:t>
            </a:r>
            <a:r>
              <a:rPr lang="en-US" sz="1200" kern="1200" dirty="0" err="1">
                <a:solidFill>
                  <a:schemeClr val="tx1"/>
                </a:solidFill>
                <a:effectLst/>
                <a:latin typeface="+mn-lt"/>
                <a:ea typeface="+mn-ea"/>
                <a:cs typeface="+mn-cs"/>
              </a:rPr>
              <a:t>gbm</a:t>
            </a:r>
            <a:r>
              <a:rPr lang="en-US" sz="1200" kern="1200" dirty="0">
                <a:solidFill>
                  <a:schemeClr val="tx1"/>
                </a:solidFill>
                <a:effectLst/>
                <a:latin typeface="+mn-lt"/>
                <a:ea typeface="+mn-ea"/>
                <a:cs typeface="+mn-cs"/>
              </a:rPr>
              <a:t> model, we first create hyperparameter grid and construct our grid of hyperparameter combinations. We’re going to search across 81 combination with varying learning rates and tree depth.</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21</a:t>
            </a:fld>
            <a:endParaRPr lang="en-US"/>
          </a:p>
        </p:txBody>
      </p:sp>
    </p:spTree>
    <p:extLst>
      <p:ext uri="{BB962C8B-B14F-4D97-AF65-F5344CB8AC3E}">
        <p14:creationId xmlns:p14="http://schemas.microsoft.com/office/powerpoint/2010/main" val="2543979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22</a:t>
            </a:fld>
            <a:endParaRPr lang="en-US"/>
          </a:p>
        </p:txBody>
      </p:sp>
    </p:spTree>
    <p:extLst>
      <p:ext uri="{BB962C8B-B14F-4D97-AF65-F5344CB8AC3E}">
        <p14:creationId xmlns:p14="http://schemas.microsoft.com/office/powerpoint/2010/main" val="981738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contains almost 130, 000(one hundred and thirty thousand) observations, and 24 variables. </a:t>
            </a:r>
          </a:p>
          <a:p>
            <a:endParaRPr lang="en-US" dirty="0"/>
          </a:p>
          <a:p>
            <a:r>
              <a:rPr lang="en-US" dirty="0"/>
              <a:t>It includes two types of variables: one is passenger information like id, gender, age, customer type as loyal or disloyal customer, type of travel as business travel or personal travel and class as whether business, eco or eco plus. The other type is list of services mostly with a scale of 0 to 5.</a:t>
            </a:r>
          </a:p>
          <a:p>
            <a:endParaRPr lang="en-US" dirty="0"/>
          </a:p>
          <a:p>
            <a:r>
              <a:rPr lang="en-US" dirty="0"/>
              <a:t>From the right graph, we can see most of the attributes are numeric and only 5 of them are factorial.</a:t>
            </a:r>
          </a:p>
          <a:p>
            <a:endParaRPr lang="en-US" dirty="0"/>
          </a:p>
          <a:p>
            <a:r>
              <a:rPr lang="en-US" dirty="0"/>
              <a:t>The key variable that we focused on is called satisfaction_v2 which has 2 levels: neutral or dissatisfied, and satisfied.</a:t>
            </a:r>
            <a:endParaRPr lang="en-US" dirty="0">
              <a:latin typeface="Comic Sans MS" panose="030F0902030302020204" pitchFamily="66" charset="0"/>
            </a:endParaRPr>
          </a:p>
        </p:txBody>
      </p:sp>
      <p:sp>
        <p:nvSpPr>
          <p:cNvPr id="4" name="Slide Number Placeholder 3"/>
          <p:cNvSpPr>
            <a:spLocks noGrp="1"/>
          </p:cNvSpPr>
          <p:nvPr>
            <p:ph type="sldNum" sz="quarter" idx="5"/>
          </p:nvPr>
        </p:nvSpPr>
        <p:spPr/>
        <p:txBody>
          <a:bodyPr/>
          <a:lstStyle/>
          <a:p>
            <a:fld id="{6D08330D-2CAA-45A6-8D68-03731D1551F2}" type="slidenum">
              <a:rPr lang="en-US" smtClean="0"/>
              <a:t>3</a:t>
            </a:fld>
            <a:endParaRPr lang="en-US"/>
          </a:p>
        </p:txBody>
      </p:sp>
    </p:spTree>
    <p:extLst>
      <p:ext uri="{BB962C8B-B14F-4D97-AF65-F5344CB8AC3E}">
        <p14:creationId xmlns:p14="http://schemas.microsoft.com/office/powerpoint/2010/main" val="3540400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knowing the structure of our dataset, we did some cleanup work before diving into future analysis. </a:t>
            </a:r>
          </a:p>
          <a:p>
            <a:endParaRPr lang="en-US" dirty="0"/>
          </a:p>
          <a:p>
            <a:r>
              <a:rPr lang="en-US" dirty="0"/>
              <a:t>First, we dropped the id column since </a:t>
            </a:r>
            <a:r>
              <a:rPr lang="en-US" dirty="0">
                <a:latin typeface="Comic Sans MS" panose="030F0902030302020204" pitchFamily="66" charset="0"/>
              </a:rPr>
              <a:t>it only served as a counting symbol and was not quite related to our modeling</a:t>
            </a:r>
          </a:p>
          <a:p>
            <a:endParaRPr lang="en-US" dirty="0">
              <a:latin typeface="Comic Sans MS" panose="030F0902030302020204" pitchFamily="66" charset="0"/>
            </a:endParaRPr>
          </a:p>
          <a:p>
            <a:r>
              <a:rPr lang="en-US" dirty="0">
                <a:latin typeface="Comic Sans MS" panose="030F0902030302020204" pitchFamily="66" charset="0"/>
              </a:rPr>
              <a:t>Second, we observed 393 NAs in Arrival Delay in Minutes. Since the missing value falls between the range of 0-0.5% , we can conclude that this percentage of NAs does not affect our analysis and can be removed. </a:t>
            </a:r>
          </a:p>
          <a:p>
            <a:endParaRPr lang="en-US" dirty="0">
              <a:latin typeface="Comic Sans MS" panose="030F0902030302020204" pitchFamily="66" charset="0"/>
            </a:endParaRPr>
          </a:p>
          <a:p>
            <a:endParaRPr lang="en-US" dirty="0"/>
          </a:p>
        </p:txBody>
      </p:sp>
      <p:sp>
        <p:nvSpPr>
          <p:cNvPr id="4" name="Slide Number Placeholder 3"/>
          <p:cNvSpPr>
            <a:spLocks noGrp="1"/>
          </p:cNvSpPr>
          <p:nvPr>
            <p:ph type="sldNum" sz="quarter" idx="5"/>
          </p:nvPr>
        </p:nvSpPr>
        <p:spPr/>
        <p:txBody>
          <a:bodyPr/>
          <a:lstStyle/>
          <a:p>
            <a:fld id="{6D08330D-2CAA-45A6-8D68-03731D1551F2}" type="slidenum">
              <a:rPr lang="en-US" smtClean="0"/>
              <a:t>4</a:t>
            </a:fld>
            <a:endParaRPr lang="en-US"/>
          </a:p>
        </p:txBody>
      </p:sp>
    </p:spTree>
    <p:extLst>
      <p:ext uri="{BB962C8B-B14F-4D97-AF65-F5344CB8AC3E}">
        <p14:creationId xmlns:p14="http://schemas.microsoft.com/office/powerpoint/2010/main" val="235487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Before the analysis, we did a bias check for our dataset to avoid bias in our research. From the data table and histogram here, we can see the distribution of satisfied customers and neutral or dissatisfied population are roughly the same.</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In order to solve the business problem and improve customer satisfaction, we are going to explore the dataset from two aspects.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First of all, we will discover the relationship between variables and reveal the variables that are highly correlated with satisfaction level.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dirty="0"/>
              <a:t>Secondly, we will analyze the demographic characters of high satisfaction population and define them as our target market.</a:t>
            </a:r>
          </a:p>
        </p:txBody>
      </p:sp>
      <p:sp>
        <p:nvSpPr>
          <p:cNvPr id="4" name="Slide Number Placeholder 3"/>
          <p:cNvSpPr>
            <a:spLocks noGrp="1"/>
          </p:cNvSpPr>
          <p:nvPr>
            <p:ph type="sldNum" sz="quarter" idx="5"/>
          </p:nvPr>
        </p:nvSpPr>
        <p:spPr/>
        <p:txBody>
          <a:bodyPr/>
          <a:lstStyle/>
          <a:p>
            <a:fld id="{71C191CE-8E04-7E4A-8B6D-FDD10C0829CB}" type="slidenum">
              <a:rPr lang="en-US" smtClean="0"/>
              <a:t>5</a:t>
            </a:fld>
            <a:endParaRPr lang="en-US"/>
          </a:p>
        </p:txBody>
      </p:sp>
    </p:spTree>
    <p:extLst>
      <p:ext uri="{BB962C8B-B14F-4D97-AF65-F5344CB8AC3E}">
        <p14:creationId xmlns:p14="http://schemas.microsoft.com/office/powerpoint/2010/main" val="3780344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begin with, we created a correlation matrix between variables that appeared in the survey. Since the key variable that  we focused on is the satisfaction level, we summarized the top three significant variables, which are inflight entertainment, ease of online booking, and online support.</a:t>
            </a:r>
          </a:p>
        </p:txBody>
      </p:sp>
      <p:sp>
        <p:nvSpPr>
          <p:cNvPr id="4" name="Slide Number Placeholder 3"/>
          <p:cNvSpPr>
            <a:spLocks noGrp="1"/>
          </p:cNvSpPr>
          <p:nvPr>
            <p:ph type="sldNum" sz="quarter" idx="5"/>
          </p:nvPr>
        </p:nvSpPr>
        <p:spPr/>
        <p:txBody>
          <a:bodyPr/>
          <a:lstStyle/>
          <a:p>
            <a:fld id="{71C191CE-8E04-7E4A-8B6D-FDD10C0829CB}" type="slidenum">
              <a:rPr lang="en-US" smtClean="0"/>
              <a:t>6</a:t>
            </a:fld>
            <a:endParaRPr lang="en-US"/>
          </a:p>
        </p:txBody>
      </p:sp>
    </p:spTree>
    <p:extLst>
      <p:ext uri="{BB962C8B-B14F-4D97-AF65-F5344CB8AC3E}">
        <p14:creationId xmlns:p14="http://schemas.microsoft.com/office/powerpoint/2010/main" val="999352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take a closer look at these variables, we noticed that the mean score of them is all-around 3.3 -3.5. Thus, US Airline must ensure a higher quality of services in these aspects to reach a higher level of customer satisfaction.</a:t>
            </a:r>
          </a:p>
        </p:txBody>
      </p:sp>
      <p:sp>
        <p:nvSpPr>
          <p:cNvPr id="4" name="Slide Number Placeholder 3"/>
          <p:cNvSpPr>
            <a:spLocks noGrp="1"/>
          </p:cNvSpPr>
          <p:nvPr>
            <p:ph type="sldNum" sz="quarter" idx="5"/>
          </p:nvPr>
        </p:nvSpPr>
        <p:spPr/>
        <p:txBody>
          <a:bodyPr/>
          <a:lstStyle/>
          <a:p>
            <a:fld id="{71C191CE-8E04-7E4A-8B6D-FDD10C0829CB}" type="slidenum">
              <a:rPr lang="en-US" smtClean="0"/>
              <a:t>7</a:t>
            </a:fld>
            <a:endParaRPr lang="en-US"/>
          </a:p>
        </p:txBody>
      </p:sp>
    </p:spTree>
    <p:extLst>
      <p:ext uri="{BB962C8B-B14F-4D97-AF65-F5344CB8AC3E}">
        <p14:creationId xmlns:p14="http://schemas.microsoft.com/office/powerpoint/2010/main" val="2969910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personal information, we created histograms grouped by gender ,customer type, travel class, and travel type to compare their satisfaction level.</a:t>
            </a:r>
          </a:p>
        </p:txBody>
      </p:sp>
      <p:sp>
        <p:nvSpPr>
          <p:cNvPr id="4" name="Slide Number Placeholder 3"/>
          <p:cNvSpPr>
            <a:spLocks noGrp="1"/>
          </p:cNvSpPr>
          <p:nvPr>
            <p:ph type="sldNum" sz="quarter" idx="5"/>
          </p:nvPr>
        </p:nvSpPr>
        <p:spPr/>
        <p:txBody>
          <a:bodyPr/>
          <a:lstStyle/>
          <a:p>
            <a:fld id="{71C191CE-8E04-7E4A-8B6D-FDD10C0829CB}" type="slidenum">
              <a:rPr lang="en-US" smtClean="0"/>
              <a:t>8</a:t>
            </a:fld>
            <a:endParaRPr lang="en-US"/>
          </a:p>
        </p:txBody>
      </p:sp>
    </p:spTree>
    <p:extLst>
      <p:ext uri="{BB962C8B-B14F-4D97-AF65-F5344CB8AC3E}">
        <p14:creationId xmlns:p14="http://schemas.microsoft.com/office/powerpoint/2010/main" val="1307254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summary, we can conclude that female, business class, business travel, and loyal customers tend to be more satisfied with US Airline service.</a:t>
            </a:r>
          </a:p>
          <a:p>
            <a:endParaRPr lang="en-US" dirty="0"/>
          </a:p>
        </p:txBody>
      </p:sp>
      <p:sp>
        <p:nvSpPr>
          <p:cNvPr id="4" name="Slide Number Placeholder 3"/>
          <p:cNvSpPr>
            <a:spLocks noGrp="1"/>
          </p:cNvSpPr>
          <p:nvPr>
            <p:ph type="sldNum" sz="quarter" idx="5"/>
          </p:nvPr>
        </p:nvSpPr>
        <p:spPr/>
        <p:txBody>
          <a:bodyPr/>
          <a:lstStyle/>
          <a:p>
            <a:fld id="{71C191CE-8E04-7E4A-8B6D-FDD10C0829CB}" type="slidenum">
              <a:rPr lang="en-US" smtClean="0"/>
              <a:t>9</a:t>
            </a:fld>
            <a:endParaRPr lang="en-US"/>
          </a:p>
        </p:txBody>
      </p:sp>
    </p:spTree>
    <p:extLst>
      <p:ext uri="{BB962C8B-B14F-4D97-AF65-F5344CB8AC3E}">
        <p14:creationId xmlns:p14="http://schemas.microsoft.com/office/powerpoint/2010/main" val="9262193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2836593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2345051-2045-45DA-935E-2E3CA1A69ADC}"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0386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5494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345051-2045-45DA-935E-2E3CA1A69ADC}" type="datetimeFigureOut">
              <a:rPr lang="en-US" smtClean="0"/>
              <a:t>4/10/2023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261189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2345051-2045-45DA-935E-2E3CA1A69ADC}" type="datetimeFigureOut">
              <a:rPr lang="en-US" smtClean="0"/>
              <a:t>4/10/2023</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7CD31F4-64FA-4BA0-9498-67783267A8C8}" type="slidenum">
              <a:rPr lang="en-US" smtClean="0"/>
              <a:t>‹#›</a:t>
            </a:fld>
            <a:endParaRPr lang="en-US"/>
          </a:p>
        </p:txBody>
      </p:sp>
    </p:spTree>
    <p:extLst>
      <p:ext uri="{BB962C8B-B14F-4D97-AF65-F5344CB8AC3E}">
        <p14:creationId xmlns:p14="http://schemas.microsoft.com/office/powerpoint/2010/main" val="304274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345051-2045-45DA-935E-2E3CA1A69ADC}"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35231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345051-2045-45DA-935E-2E3CA1A69ADC}" type="datetimeFigureOut">
              <a:rPr lang="en-US" smtClean="0"/>
              <a:t>4/10/2023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CD31F4-64FA-4BA0-9498-67783267A8C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4083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2345051-2045-45DA-935E-2E3CA1A69ADC}" type="datetimeFigureOut">
              <a:rPr lang="en-US" smtClean="0"/>
              <a:t>4/10/2023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CD31F4-64FA-4BA0-9498-67783267A8C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99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345051-2045-45DA-935E-2E3CA1A69ADC}" type="datetimeFigureOut">
              <a:rPr lang="en-US" smtClean="0"/>
              <a:t>4/10/2023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5438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4/10/2023</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864462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345051-2045-45DA-935E-2E3CA1A69ADC}" type="datetimeFigureOut">
              <a:rPr lang="en-US" smtClean="0"/>
              <a:t>4/10/2023</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1994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2345051-2045-45DA-935E-2E3CA1A69ADC}" type="datetimeFigureOut">
              <a:rPr lang="en-US" smtClean="0"/>
              <a:t>4/10/2023</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7CD31F4-64FA-4BA0-9498-67783267A8C8}" type="slidenum">
              <a:rPr lang="en-US" smtClean="0"/>
              <a:t>‹#›</a:t>
            </a:fld>
            <a:endParaRPr lang="en-US"/>
          </a:p>
        </p:txBody>
      </p:sp>
    </p:spTree>
    <p:extLst>
      <p:ext uri="{BB962C8B-B14F-4D97-AF65-F5344CB8AC3E}">
        <p14:creationId xmlns:p14="http://schemas.microsoft.com/office/powerpoint/2010/main" val="3764590634"/>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5.pn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Subtitle 2">
            <a:extLst>
              <a:ext uri="{FF2B5EF4-FFF2-40B4-BE49-F238E27FC236}">
                <a16:creationId xmlns:a16="http://schemas.microsoft.com/office/drawing/2014/main" id="{506C46FA-2A4F-1F41-BC20-2485307E443D}"/>
              </a:ext>
            </a:extLst>
          </p:cNvPr>
          <p:cNvSpPr>
            <a:spLocks noGrp="1"/>
          </p:cNvSpPr>
          <p:nvPr>
            <p:ph type="subTitle" idx="1"/>
          </p:nvPr>
        </p:nvSpPr>
        <p:spPr>
          <a:xfrm>
            <a:off x="7661355" y="1600198"/>
            <a:ext cx="3833875" cy="3502744"/>
          </a:xfrm>
        </p:spPr>
        <p:txBody>
          <a:bodyPr anchor="ctr">
            <a:normAutofit/>
          </a:bodyPr>
          <a:lstStyle/>
          <a:p>
            <a:pPr>
              <a:lnSpc>
                <a:spcPct val="100000"/>
              </a:lnSpc>
              <a:spcAft>
                <a:spcPts val="600"/>
              </a:spcAft>
            </a:pPr>
            <a:r>
              <a:rPr lang="en-US" sz="2800" b="1"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ALY 6040 </a:t>
            </a:r>
          </a:p>
          <a:p>
            <a:pPr>
              <a:lnSpc>
                <a:spcPct val="100000"/>
              </a:lnSpc>
              <a:spcAft>
                <a:spcPts val="600"/>
              </a:spcAft>
            </a:pPr>
            <a:r>
              <a:rPr lang="en-US" sz="2800" b="1"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Final Presentation</a:t>
            </a:r>
          </a:p>
          <a:p>
            <a:pPr>
              <a:lnSpc>
                <a:spcPct val="100000"/>
              </a:lnSpc>
              <a:spcAft>
                <a:spcPts val="600"/>
              </a:spcAft>
            </a:pPr>
            <a:endParaRPr lang="en-US" sz="2800" b="1"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endParaRPr>
          </a:p>
          <a:p>
            <a:pPr>
              <a:lnSpc>
                <a:spcPct val="100000"/>
              </a:lnSpc>
              <a:spcAft>
                <a:spcPts val="600"/>
              </a:spcAft>
            </a:pPr>
            <a:r>
              <a:rPr lang="en-US" sz="2800"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Present By :</a:t>
            </a:r>
          </a:p>
          <a:p>
            <a:pPr>
              <a:lnSpc>
                <a:spcPct val="100000"/>
              </a:lnSpc>
              <a:spcAft>
                <a:spcPts val="600"/>
              </a:spcAft>
            </a:pPr>
            <a:r>
              <a:rPr lang="en-US" sz="2800" dirty="0">
                <a:solidFill>
                  <a:schemeClr val="tx2"/>
                </a:solidFill>
                <a:latin typeface="Comic Sans MS" panose="030F0902030302020204" pitchFamily="66" charset="0"/>
                <a:ea typeface="Apple Symbols" panose="02000000000000000000" pitchFamily="2" charset="-79"/>
                <a:cs typeface="Apple Symbols" panose="02000000000000000000" pitchFamily="2" charset="-79"/>
              </a:rPr>
              <a:t>Yi Yang</a:t>
            </a:r>
          </a:p>
        </p:txBody>
      </p:sp>
      <p:grpSp>
        <p:nvGrpSpPr>
          <p:cNvPr id="10" name="Group 9">
            <a:extLst>
              <a:ext uri="{FF2B5EF4-FFF2-40B4-BE49-F238E27FC236}">
                <a16:creationId xmlns:a16="http://schemas.microsoft.com/office/drawing/2014/main" id="{B4CFDD4A-4FA1-4CD9-90D5-E253C2040B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14818" y="720071"/>
            <a:ext cx="5417868" cy="5417858"/>
            <a:chOff x="1311770" y="720071"/>
            <a:chExt cx="5417868" cy="5417858"/>
          </a:xfrm>
        </p:grpSpPr>
        <p:sp>
          <p:nvSpPr>
            <p:cNvPr id="11" name="Oval 10">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1770" y="720071"/>
              <a:ext cx="5417868" cy="5417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8390" y="1006688"/>
              <a:ext cx="4844628" cy="4844620"/>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7B586152-F6D9-5E4D-B6F9-4CD9850D48EC}"/>
              </a:ext>
            </a:extLst>
          </p:cNvPr>
          <p:cNvSpPr>
            <a:spLocks noGrp="1"/>
          </p:cNvSpPr>
          <p:nvPr>
            <p:ph type="ctrTitle"/>
          </p:nvPr>
        </p:nvSpPr>
        <p:spPr>
          <a:xfrm>
            <a:off x="1601438" y="1316890"/>
            <a:ext cx="4919390" cy="4224216"/>
          </a:xfrm>
        </p:spPr>
        <p:txBody>
          <a:bodyPr>
            <a:normAutofit/>
          </a:bodyPr>
          <a:lstStyle/>
          <a:p>
            <a:pPr algn="ctr"/>
            <a:r>
              <a:rPr lang="en-US" sz="5000" dirty="0">
                <a:solidFill>
                  <a:srgbClr val="FFFFFF"/>
                </a:solidFill>
                <a:latin typeface="Modern Love" pitchFamily="82" charset="0"/>
              </a:rPr>
              <a:t>US AIRLINE SATISFICATION SURVEY REPORT</a:t>
            </a:r>
          </a:p>
        </p:txBody>
      </p:sp>
      <p:sp>
        <p:nvSpPr>
          <p:cNvPr id="14" name="Rectangle 13">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5208" y="3388657"/>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8123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EF20-1245-0146-ADB5-399AAB1BD3C6}"/>
              </a:ext>
            </a:extLst>
          </p:cNvPr>
          <p:cNvSpPr>
            <a:spLocks noGrp="1"/>
          </p:cNvSpPr>
          <p:nvPr>
            <p:ph type="title"/>
          </p:nvPr>
        </p:nvSpPr>
        <p:spPr>
          <a:xfrm>
            <a:off x="450393" y="158262"/>
            <a:ext cx="10987571" cy="1162725"/>
          </a:xfrm>
        </p:spPr>
        <p:txBody>
          <a:bodyPr>
            <a:normAutofit/>
          </a:bodyPr>
          <a:lstStyle/>
          <a:p>
            <a:r>
              <a:rPr lang="en-US" sz="4400" dirty="0">
                <a:latin typeface="Modern Love" pitchFamily="82" charset="0"/>
              </a:rPr>
              <a:t>Linear regression model</a:t>
            </a:r>
          </a:p>
        </p:txBody>
      </p:sp>
      <p:sp>
        <p:nvSpPr>
          <p:cNvPr id="3" name="Content Placeholder 2">
            <a:extLst>
              <a:ext uri="{FF2B5EF4-FFF2-40B4-BE49-F238E27FC236}">
                <a16:creationId xmlns:a16="http://schemas.microsoft.com/office/drawing/2014/main" id="{DDC2DCF2-21EF-6D40-9C65-07B58989E19E}"/>
              </a:ext>
            </a:extLst>
          </p:cNvPr>
          <p:cNvSpPr>
            <a:spLocks noGrp="1"/>
          </p:cNvSpPr>
          <p:nvPr>
            <p:ph idx="1"/>
          </p:nvPr>
        </p:nvSpPr>
        <p:spPr>
          <a:xfrm>
            <a:off x="472809" y="5242936"/>
            <a:ext cx="5944115" cy="1615064"/>
          </a:xfrm>
        </p:spPr>
        <p:txBody>
          <a:bodyPr>
            <a:noAutofit/>
          </a:bodyPr>
          <a:lstStyle/>
          <a:p>
            <a:r>
              <a:rPr lang="en-US" sz="1600" b="1" dirty="0">
                <a:solidFill>
                  <a:srgbClr val="FF0000"/>
                </a:solidFill>
                <a:latin typeface="Comic Sans MS" panose="030F0902030302020204" pitchFamily="66" charset="0"/>
              </a:rPr>
              <a:t>Variable conversion</a:t>
            </a:r>
            <a:r>
              <a:rPr lang="en-US" sz="1600" dirty="0">
                <a:latin typeface="Comic Sans MS" panose="030F0902030302020204" pitchFamily="66" charset="0"/>
              </a:rPr>
              <a:t>: satisfaction_v2-&gt; new “score”                                           factor -&gt; numeric</a:t>
            </a:r>
          </a:p>
          <a:p>
            <a:r>
              <a:rPr lang="en-US" sz="1600" b="1" dirty="0">
                <a:solidFill>
                  <a:srgbClr val="FF0000"/>
                </a:solidFill>
                <a:latin typeface="Comic Sans MS" panose="030F0902030302020204" pitchFamily="66" charset="0"/>
              </a:rPr>
              <a:t>Data split</a:t>
            </a:r>
            <a:r>
              <a:rPr lang="en-US" sz="1600" dirty="0">
                <a:latin typeface="Comic Sans MS" panose="030F0902030302020204" pitchFamily="66" charset="0"/>
              </a:rPr>
              <a:t>:</a:t>
            </a:r>
            <a:r>
              <a:rPr lang="en-US" sz="1600" dirty="0">
                <a:solidFill>
                  <a:srgbClr val="FF0000"/>
                </a:solidFill>
                <a:latin typeface="Comic Sans MS" panose="030F0902030302020204" pitchFamily="66" charset="0"/>
              </a:rPr>
              <a:t> </a:t>
            </a:r>
            <a:r>
              <a:rPr lang="en-US" sz="1600" dirty="0">
                <a:latin typeface="Comic Sans MS" panose="030F0902030302020204" pitchFamily="66" charset="0"/>
              </a:rPr>
              <a:t>70/30</a:t>
            </a:r>
          </a:p>
          <a:p>
            <a:r>
              <a:rPr lang="en-US" sz="1600" b="1" dirty="0">
                <a:solidFill>
                  <a:srgbClr val="FF0000"/>
                </a:solidFill>
                <a:latin typeface="Comic Sans MS" panose="030F0902030302020204" pitchFamily="66" charset="0"/>
              </a:rPr>
              <a:t>Check for overfitting</a:t>
            </a:r>
            <a:r>
              <a:rPr lang="en-US" sz="1600" dirty="0">
                <a:latin typeface="Comic Sans MS" panose="030F0902030302020204" pitchFamily="66" charset="0"/>
              </a:rPr>
              <a:t>-Correlation</a:t>
            </a:r>
          </a:p>
        </p:txBody>
      </p:sp>
      <p:pic>
        <p:nvPicPr>
          <p:cNvPr id="4" name="Picture 3">
            <a:extLst>
              <a:ext uri="{FF2B5EF4-FFF2-40B4-BE49-F238E27FC236}">
                <a16:creationId xmlns:a16="http://schemas.microsoft.com/office/drawing/2014/main" id="{72979144-7B50-4B28-AB11-E014370A0EA3}"/>
              </a:ext>
            </a:extLst>
          </p:cNvPr>
          <p:cNvPicPr>
            <a:picLocks noChangeAspect="1"/>
          </p:cNvPicPr>
          <p:nvPr/>
        </p:nvPicPr>
        <p:blipFill>
          <a:blip r:embed="rId3"/>
          <a:stretch>
            <a:fillRect/>
          </a:stretch>
        </p:blipFill>
        <p:spPr>
          <a:xfrm>
            <a:off x="6478213" y="1026910"/>
            <a:ext cx="5492261" cy="4828767"/>
          </a:xfrm>
          <a:prstGeom prst="rect">
            <a:avLst/>
          </a:prstGeom>
        </p:spPr>
      </p:pic>
      <p:pic>
        <p:nvPicPr>
          <p:cNvPr id="5" name="Picture 4">
            <a:extLst>
              <a:ext uri="{FF2B5EF4-FFF2-40B4-BE49-F238E27FC236}">
                <a16:creationId xmlns:a16="http://schemas.microsoft.com/office/drawing/2014/main" id="{A547F6CD-E079-48BC-B6D5-89FE56B62073}"/>
              </a:ext>
            </a:extLst>
          </p:cNvPr>
          <p:cNvPicPr>
            <a:picLocks noChangeAspect="1"/>
          </p:cNvPicPr>
          <p:nvPr/>
        </p:nvPicPr>
        <p:blipFill>
          <a:blip r:embed="rId4"/>
          <a:stretch>
            <a:fillRect/>
          </a:stretch>
        </p:blipFill>
        <p:spPr>
          <a:xfrm>
            <a:off x="461601" y="1026910"/>
            <a:ext cx="5944115" cy="4216026"/>
          </a:xfrm>
          <a:prstGeom prst="rect">
            <a:avLst/>
          </a:prstGeom>
        </p:spPr>
      </p:pic>
      <p:graphicFrame>
        <p:nvGraphicFramePr>
          <p:cNvPr id="6" name="Table 5">
            <a:extLst>
              <a:ext uri="{FF2B5EF4-FFF2-40B4-BE49-F238E27FC236}">
                <a16:creationId xmlns:a16="http://schemas.microsoft.com/office/drawing/2014/main" id="{F2BA853E-5B9E-7146-86E3-0038E7016B6F}"/>
              </a:ext>
            </a:extLst>
          </p:cNvPr>
          <p:cNvGraphicFramePr>
            <a:graphicFrameLocks noGrp="1"/>
          </p:cNvGraphicFramePr>
          <p:nvPr>
            <p:extLst>
              <p:ext uri="{D42A27DB-BD31-4B8C-83A1-F6EECF244321}">
                <p14:modId xmlns:p14="http://schemas.microsoft.com/office/powerpoint/2010/main" val="2538553571"/>
              </p:ext>
            </p:extLst>
          </p:nvPr>
        </p:nvGraphicFramePr>
        <p:xfrm>
          <a:off x="6718607" y="6065520"/>
          <a:ext cx="4116987" cy="792480"/>
        </p:xfrm>
        <a:graphic>
          <a:graphicData uri="http://schemas.openxmlformats.org/drawingml/2006/table">
            <a:tbl>
              <a:tblPr firstRow="1" bandRow="1">
                <a:tableStyleId>{5C22544A-7EE6-4342-B048-85BDC9FD1C3A}</a:tableStyleId>
              </a:tblPr>
              <a:tblGrid>
                <a:gridCol w="2039007">
                  <a:extLst>
                    <a:ext uri="{9D8B030D-6E8A-4147-A177-3AD203B41FA5}">
                      <a16:colId xmlns:a16="http://schemas.microsoft.com/office/drawing/2014/main" val="3848972149"/>
                    </a:ext>
                  </a:extLst>
                </a:gridCol>
                <a:gridCol w="2077980">
                  <a:extLst>
                    <a:ext uri="{9D8B030D-6E8A-4147-A177-3AD203B41FA5}">
                      <a16:colId xmlns:a16="http://schemas.microsoft.com/office/drawing/2014/main" val="3705967155"/>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algn="ctr"/>
                      <a:r>
                        <a:rPr lang="en-US" sz="2000" dirty="0">
                          <a:latin typeface="Comic Sans MS" panose="030F0902030302020204" pitchFamily="66" charset="0"/>
                        </a:rPr>
                        <a:t>RMSE</a:t>
                      </a:r>
                    </a:p>
                  </a:txBody>
                  <a:tcPr/>
                </a:tc>
                <a:extLst>
                  <a:ext uri="{0D108BD9-81ED-4DB2-BD59-A6C34878D82A}">
                    <a16:rowId xmlns:a16="http://schemas.microsoft.com/office/drawing/2014/main" val="663376426"/>
                  </a:ext>
                </a:extLst>
              </a:tr>
              <a:tr h="370840">
                <a:tc>
                  <a:txBody>
                    <a:bodyPr/>
                    <a:lstStyle/>
                    <a:p>
                      <a:pPr algn="ctr"/>
                      <a:r>
                        <a:rPr lang="en-US" sz="2000" dirty="0">
                          <a:latin typeface="Comic Sans MS" panose="030F0902030302020204" pitchFamily="66" charset="0"/>
                        </a:rPr>
                        <a:t>0.2701</a:t>
                      </a:r>
                    </a:p>
                  </a:txBody>
                  <a:tcPr/>
                </a:tc>
                <a:tc>
                  <a:txBody>
                    <a:bodyPr/>
                    <a:lstStyle/>
                    <a:p>
                      <a:pPr algn="ctr"/>
                      <a:r>
                        <a:rPr lang="en-US" sz="2000" dirty="0">
                          <a:latin typeface="Comic Sans MS" panose="030F0902030302020204" pitchFamily="66" charset="0"/>
                        </a:rPr>
                        <a:t>0.27</a:t>
                      </a:r>
                    </a:p>
                  </a:txBody>
                  <a:tcPr/>
                </a:tc>
                <a:extLst>
                  <a:ext uri="{0D108BD9-81ED-4DB2-BD59-A6C34878D82A}">
                    <a16:rowId xmlns:a16="http://schemas.microsoft.com/office/drawing/2014/main" val="3248227768"/>
                  </a:ext>
                </a:extLst>
              </a:tr>
            </a:tbl>
          </a:graphicData>
        </a:graphic>
      </p:graphicFrame>
    </p:spTree>
    <p:extLst>
      <p:ext uri="{BB962C8B-B14F-4D97-AF65-F5344CB8AC3E}">
        <p14:creationId xmlns:p14="http://schemas.microsoft.com/office/powerpoint/2010/main" val="3608248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C6929-9474-4053-8987-0838F19397AC}"/>
              </a:ext>
            </a:extLst>
          </p:cNvPr>
          <p:cNvSpPr>
            <a:spLocks noGrp="1"/>
          </p:cNvSpPr>
          <p:nvPr>
            <p:ph type="title"/>
          </p:nvPr>
        </p:nvSpPr>
        <p:spPr>
          <a:xfrm>
            <a:off x="193431" y="285654"/>
            <a:ext cx="10934817" cy="1261792"/>
          </a:xfrm>
        </p:spPr>
        <p:txBody>
          <a:bodyPr>
            <a:normAutofit/>
          </a:bodyPr>
          <a:lstStyle/>
          <a:p>
            <a:r>
              <a:rPr lang="en-US" sz="4400" dirty="0">
                <a:latin typeface="Modern Love" pitchFamily="82" charset="0"/>
              </a:rPr>
              <a:t>Linear regression model</a:t>
            </a:r>
            <a:endParaRPr lang="en-US" sz="4400" dirty="0"/>
          </a:p>
        </p:txBody>
      </p:sp>
      <p:pic>
        <p:nvPicPr>
          <p:cNvPr id="4" name="Content Placeholder 3">
            <a:extLst>
              <a:ext uri="{FF2B5EF4-FFF2-40B4-BE49-F238E27FC236}">
                <a16:creationId xmlns:a16="http://schemas.microsoft.com/office/drawing/2014/main" id="{0B40B6A3-01F5-4C96-8C29-45EA6A366790}"/>
              </a:ext>
            </a:extLst>
          </p:cNvPr>
          <p:cNvPicPr>
            <a:picLocks noGrp="1" noChangeAspect="1"/>
          </p:cNvPicPr>
          <p:nvPr>
            <p:ph idx="1"/>
          </p:nvPr>
        </p:nvPicPr>
        <p:blipFill>
          <a:blip r:embed="rId3"/>
          <a:stretch>
            <a:fillRect/>
          </a:stretch>
        </p:blipFill>
        <p:spPr>
          <a:xfrm>
            <a:off x="193431" y="1547446"/>
            <a:ext cx="5445307" cy="4642338"/>
          </a:xfrm>
          <a:prstGeom prst="rect">
            <a:avLst/>
          </a:prstGeom>
        </p:spPr>
      </p:pic>
      <p:pic>
        <p:nvPicPr>
          <p:cNvPr id="5" name="Picture 4">
            <a:extLst>
              <a:ext uri="{FF2B5EF4-FFF2-40B4-BE49-F238E27FC236}">
                <a16:creationId xmlns:a16="http://schemas.microsoft.com/office/drawing/2014/main" id="{A401B0F2-5869-4CDB-A234-02382F705118}"/>
              </a:ext>
            </a:extLst>
          </p:cNvPr>
          <p:cNvPicPr>
            <a:picLocks noChangeAspect="1"/>
          </p:cNvPicPr>
          <p:nvPr/>
        </p:nvPicPr>
        <p:blipFill>
          <a:blip r:embed="rId4"/>
          <a:stretch>
            <a:fillRect/>
          </a:stretch>
        </p:blipFill>
        <p:spPr>
          <a:xfrm>
            <a:off x="5788561" y="1283678"/>
            <a:ext cx="4993813" cy="4202722"/>
          </a:xfrm>
          <a:prstGeom prst="rect">
            <a:avLst/>
          </a:prstGeom>
        </p:spPr>
      </p:pic>
      <p:graphicFrame>
        <p:nvGraphicFramePr>
          <p:cNvPr id="3" name="Table 2">
            <a:extLst>
              <a:ext uri="{FF2B5EF4-FFF2-40B4-BE49-F238E27FC236}">
                <a16:creationId xmlns:a16="http://schemas.microsoft.com/office/drawing/2014/main" id="{57909281-163F-F44F-BBF3-AF2C56631E02}"/>
              </a:ext>
            </a:extLst>
          </p:cNvPr>
          <p:cNvGraphicFramePr>
            <a:graphicFrameLocks noGrp="1"/>
          </p:cNvGraphicFramePr>
          <p:nvPr>
            <p:extLst>
              <p:ext uri="{D42A27DB-BD31-4B8C-83A1-F6EECF244321}">
                <p14:modId xmlns:p14="http://schemas.microsoft.com/office/powerpoint/2010/main" val="4225333398"/>
              </p:ext>
            </p:extLst>
          </p:nvPr>
        </p:nvGraphicFramePr>
        <p:xfrm>
          <a:off x="6134435" y="5574322"/>
          <a:ext cx="4993813" cy="792480"/>
        </p:xfrm>
        <a:graphic>
          <a:graphicData uri="http://schemas.openxmlformats.org/drawingml/2006/table">
            <a:tbl>
              <a:tblPr firstRow="1" bandRow="1">
                <a:tableStyleId>{5C22544A-7EE6-4342-B048-85BDC9FD1C3A}</a:tableStyleId>
              </a:tblPr>
              <a:tblGrid>
                <a:gridCol w="2473270">
                  <a:extLst>
                    <a:ext uri="{9D8B030D-6E8A-4147-A177-3AD203B41FA5}">
                      <a16:colId xmlns:a16="http://schemas.microsoft.com/office/drawing/2014/main" val="2085762912"/>
                    </a:ext>
                  </a:extLst>
                </a:gridCol>
                <a:gridCol w="2520543">
                  <a:extLst>
                    <a:ext uri="{9D8B030D-6E8A-4147-A177-3AD203B41FA5}">
                      <a16:colId xmlns:a16="http://schemas.microsoft.com/office/drawing/2014/main" val="198251636"/>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algn="ctr"/>
                      <a:r>
                        <a:rPr lang="en-US" sz="2000" dirty="0">
                          <a:latin typeface="Comic Sans MS" panose="030F0902030302020204" pitchFamily="66" charset="0"/>
                        </a:rPr>
                        <a:t>RMSE</a:t>
                      </a:r>
                    </a:p>
                  </a:txBody>
                  <a:tcPr/>
                </a:tc>
                <a:extLst>
                  <a:ext uri="{0D108BD9-81ED-4DB2-BD59-A6C34878D82A}">
                    <a16:rowId xmlns:a16="http://schemas.microsoft.com/office/drawing/2014/main" val="1928714349"/>
                  </a:ext>
                </a:extLst>
              </a:tr>
              <a:tr h="370840">
                <a:tc>
                  <a:txBody>
                    <a:bodyPr/>
                    <a:lstStyle/>
                    <a:p>
                      <a:pPr algn="ctr"/>
                      <a:r>
                        <a:rPr lang="en-US" sz="2000" dirty="0">
                          <a:latin typeface="Comic Sans MS" panose="030F0902030302020204" pitchFamily="66" charset="0"/>
                        </a:rPr>
                        <a:t>0.2748838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Comic Sans MS" panose="030F0902030302020204" pitchFamily="66" charset="0"/>
                        </a:rPr>
                        <a:t>8.043188</a:t>
                      </a:r>
                    </a:p>
                  </a:txBody>
                  <a:tcPr/>
                </a:tc>
                <a:extLst>
                  <a:ext uri="{0D108BD9-81ED-4DB2-BD59-A6C34878D82A}">
                    <a16:rowId xmlns:a16="http://schemas.microsoft.com/office/drawing/2014/main" val="206189849"/>
                  </a:ext>
                </a:extLst>
              </a:tr>
            </a:tbl>
          </a:graphicData>
        </a:graphic>
      </p:graphicFrame>
    </p:spTree>
    <p:extLst>
      <p:ext uri="{BB962C8B-B14F-4D97-AF65-F5344CB8AC3E}">
        <p14:creationId xmlns:p14="http://schemas.microsoft.com/office/powerpoint/2010/main" val="4209717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8ECC-20FD-8E4D-AFF4-7AFF7D6B3F19}"/>
              </a:ext>
            </a:extLst>
          </p:cNvPr>
          <p:cNvSpPr>
            <a:spLocks noGrp="1"/>
          </p:cNvSpPr>
          <p:nvPr>
            <p:ph type="title"/>
          </p:nvPr>
        </p:nvSpPr>
        <p:spPr>
          <a:xfrm>
            <a:off x="1" y="115300"/>
            <a:ext cx="11128248" cy="1191315"/>
          </a:xfrm>
        </p:spPr>
        <p:txBody>
          <a:bodyPr>
            <a:normAutofit/>
          </a:bodyPr>
          <a:lstStyle/>
          <a:p>
            <a:r>
              <a:rPr lang="en-US" sz="4400" dirty="0">
                <a:latin typeface="Modern Love" pitchFamily="82" charset="0"/>
              </a:rPr>
              <a:t>Logistic regression model</a:t>
            </a:r>
          </a:p>
        </p:txBody>
      </p:sp>
      <p:pic>
        <p:nvPicPr>
          <p:cNvPr id="5" name="Content Placeholder 4">
            <a:extLst>
              <a:ext uri="{FF2B5EF4-FFF2-40B4-BE49-F238E27FC236}">
                <a16:creationId xmlns:a16="http://schemas.microsoft.com/office/drawing/2014/main" id="{6DFDF6D9-2C35-4458-B798-8273DABD8DE1}"/>
              </a:ext>
            </a:extLst>
          </p:cNvPr>
          <p:cNvPicPr>
            <a:picLocks noGrp="1" noChangeAspect="1"/>
          </p:cNvPicPr>
          <p:nvPr>
            <p:ph idx="1"/>
          </p:nvPr>
        </p:nvPicPr>
        <p:blipFill>
          <a:blip r:embed="rId3"/>
          <a:stretch>
            <a:fillRect/>
          </a:stretch>
        </p:blipFill>
        <p:spPr>
          <a:xfrm>
            <a:off x="6507951" y="879234"/>
            <a:ext cx="5438102" cy="4747844"/>
          </a:xfrm>
          <a:prstGeom prst="rect">
            <a:avLst/>
          </a:prstGeom>
        </p:spPr>
      </p:pic>
      <p:pic>
        <p:nvPicPr>
          <p:cNvPr id="4" name="Picture 3">
            <a:extLst>
              <a:ext uri="{FF2B5EF4-FFF2-40B4-BE49-F238E27FC236}">
                <a16:creationId xmlns:a16="http://schemas.microsoft.com/office/drawing/2014/main" id="{EB122601-DAAF-41B8-BB05-8B25615D5033}"/>
              </a:ext>
            </a:extLst>
          </p:cNvPr>
          <p:cNvPicPr>
            <a:picLocks noChangeAspect="1"/>
          </p:cNvPicPr>
          <p:nvPr/>
        </p:nvPicPr>
        <p:blipFill>
          <a:blip r:embed="rId4"/>
          <a:stretch>
            <a:fillRect/>
          </a:stretch>
        </p:blipFill>
        <p:spPr>
          <a:xfrm>
            <a:off x="62132" y="1069340"/>
            <a:ext cx="6445820" cy="4237891"/>
          </a:xfrm>
          <a:prstGeom prst="rect">
            <a:avLst/>
          </a:prstGeom>
        </p:spPr>
      </p:pic>
      <p:sp>
        <p:nvSpPr>
          <p:cNvPr id="6" name="TextBox 5">
            <a:extLst>
              <a:ext uri="{FF2B5EF4-FFF2-40B4-BE49-F238E27FC236}">
                <a16:creationId xmlns:a16="http://schemas.microsoft.com/office/drawing/2014/main" id="{5023F135-C1B8-4C24-9575-5FFC6A898867}"/>
              </a:ext>
            </a:extLst>
          </p:cNvPr>
          <p:cNvSpPr txBox="1"/>
          <p:nvPr/>
        </p:nvSpPr>
        <p:spPr>
          <a:xfrm>
            <a:off x="554738" y="5307231"/>
            <a:ext cx="5398477" cy="369332"/>
          </a:xfrm>
          <a:prstGeom prst="rect">
            <a:avLst/>
          </a:prstGeom>
          <a:noFill/>
        </p:spPr>
        <p:txBody>
          <a:bodyPr wrap="square" rtlCol="0">
            <a:spAutoFit/>
          </a:bodyPr>
          <a:lstStyle/>
          <a:p>
            <a:r>
              <a:rPr lang="en-US" b="1" dirty="0">
                <a:solidFill>
                  <a:srgbClr val="FF0000"/>
                </a:solidFill>
                <a:latin typeface="Comic Sans MS" panose="030F0902030302020204" pitchFamily="66" charset="0"/>
              </a:rPr>
              <a:t>Variable conversion</a:t>
            </a:r>
            <a:r>
              <a:rPr lang="en-US" dirty="0">
                <a:latin typeface="Comic Sans MS" panose="030F0902030302020204" pitchFamily="66" charset="0"/>
              </a:rPr>
              <a:t>: satisfaction_v2-&gt; 0 or 1</a:t>
            </a:r>
          </a:p>
        </p:txBody>
      </p:sp>
      <p:pic>
        <p:nvPicPr>
          <p:cNvPr id="9" name="Picture 8">
            <a:extLst>
              <a:ext uri="{FF2B5EF4-FFF2-40B4-BE49-F238E27FC236}">
                <a16:creationId xmlns:a16="http://schemas.microsoft.com/office/drawing/2014/main" id="{FC4FF599-DA27-48AE-84EA-02D04756D62E}"/>
              </a:ext>
            </a:extLst>
          </p:cNvPr>
          <p:cNvPicPr>
            <a:picLocks noChangeAspect="1"/>
          </p:cNvPicPr>
          <p:nvPr/>
        </p:nvPicPr>
        <p:blipFill>
          <a:blip r:embed="rId5"/>
          <a:stretch>
            <a:fillRect/>
          </a:stretch>
        </p:blipFill>
        <p:spPr>
          <a:xfrm>
            <a:off x="6875585" y="5491897"/>
            <a:ext cx="5030842" cy="1250804"/>
          </a:xfrm>
          <a:prstGeom prst="rect">
            <a:avLst/>
          </a:prstGeom>
        </p:spPr>
      </p:pic>
      <p:graphicFrame>
        <p:nvGraphicFramePr>
          <p:cNvPr id="10" name="Table 10">
            <a:extLst>
              <a:ext uri="{FF2B5EF4-FFF2-40B4-BE49-F238E27FC236}">
                <a16:creationId xmlns:a16="http://schemas.microsoft.com/office/drawing/2014/main" id="{A85E84A8-3D6E-4321-8469-61654B0C55EA}"/>
              </a:ext>
            </a:extLst>
          </p:cNvPr>
          <p:cNvGraphicFramePr>
            <a:graphicFrameLocks noGrp="1"/>
          </p:cNvGraphicFramePr>
          <p:nvPr>
            <p:extLst>
              <p:ext uri="{D42A27DB-BD31-4B8C-83A1-F6EECF244321}">
                <p14:modId xmlns:p14="http://schemas.microsoft.com/office/powerpoint/2010/main" val="1162606632"/>
              </p:ext>
            </p:extLst>
          </p:nvPr>
        </p:nvGraphicFramePr>
        <p:xfrm>
          <a:off x="62132" y="5729827"/>
          <a:ext cx="6629636" cy="1005840"/>
        </p:xfrm>
        <a:graphic>
          <a:graphicData uri="http://schemas.openxmlformats.org/drawingml/2006/table">
            <a:tbl>
              <a:tblPr firstRow="1" bandRow="1">
                <a:tableStyleId>{5C22544A-7EE6-4342-B048-85BDC9FD1C3A}</a:tableStyleId>
              </a:tblPr>
              <a:tblGrid>
                <a:gridCol w="1657409">
                  <a:extLst>
                    <a:ext uri="{9D8B030D-6E8A-4147-A177-3AD203B41FA5}">
                      <a16:colId xmlns:a16="http://schemas.microsoft.com/office/drawing/2014/main" val="4166140022"/>
                    </a:ext>
                  </a:extLst>
                </a:gridCol>
                <a:gridCol w="1657409">
                  <a:extLst>
                    <a:ext uri="{9D8B030D-6E8A-4147-A177-3AD203B41FA5}">
                      <a16:colId xmlns:a16="http://schemas.microsoft.com/office/drawing/2014/main" val="3994347332"/>
                    </a:ext>
                  </a:extLst>
                </a:gridCol>
                <a:gridCol w="1657409">
                  <a:extLst>
                    <a:ext uri="{9D8B030D-6E8A-4147-A177-3AD203B41FA5}">
                      <a16:colId xmlns:a16="http://schemas.microsoft.com/office/drawing/2014/main" val="671071565"/>
                    </a:ext>
                  </a:extLst>
                </a:gridCol>
                <a:gridCol w="1657409">
                  <a:extLst>
                    <a:ext uri="{9D8B030D-6E8A-4147-A177-3AD203B41FA5}">
                      <a16:colId xmlns:a16="http://schemas.microsoft.com/office/drawing/2014/main" val="513672684"/>
                    </a:ext>
                  </a:extLst>
                </a:gridCol>
              </a:tblGrid>
              <a:tr h="451958">
                <a:tc>
                  <a:txBody>
                    <a:bodyPr/>
                    <a:lstStyle/>
                    <a:p>
                      <a:pPr algn="ctr"/>
                      <a:r>
                        <a:rPr lang="en-US" dirty="0">
                          <a:latin typeface="Comic Sans MS" panose="030F0902030302020204" pitchFamily="66" charset="0"/>
                        </a:rPr>
                        <a:t>Accuracy</a:t>
                      </a:r>
                    </a:p>
                  </a:txBody>
                  <a:tcPr/>
                </a:tc>
                <a:tc>
                  <a:txBody>
                    <a:bodyPr/>
                    <a:lstStyle/>
                    <a:p>
                      <a:pPr algn="ctr"/>
                      <a:r>
                        <a:rPr lang="en-US" dirty="0">
                          <a:latin typeface="Comic Sans MS" panose="030F0902030302020204" pitchFamily="66" charset="0"/>
                        </a:rPr>
                        <a:t>Misclassification</a:t>
                      </a:r>
                    </a:p>
                  </a:txBody>
                  <a:tcPr/>
                </a:tc>
                <a:tc>
                  <a:txBody>
                    <a:bodyPr/>
                    <a:lstStyle/>
                    <a:p>
                      <a:pPr algn="ctr"/>
                      <a:r>
                        <a:rPr lang="en-US" dirty="0">
                          <a:latin typeface="Comic Sans MS" panose="030F0902030302020204" pitchFamily="66" charset="0"/>
                        </a:rPr>
                        <a:t>Sensitivity</a:t>
                      </a:r>
                    </a:p>
                  </a:txBody>
                  <a:tcPr/>
                </a:tc>
                <a:tc>
                  <a:txBody>
                    <a:bodyPr/>
                    <a:lstStyle/>
                    <a:p>
                      <a:pPr algn="ctr"/>
                      <a:r>
                        <a:rPr lang="en-US" dirty="0">
                          <a:latin typeface="Comic Sans MS" panose="030F0902030302020204" pitchFamily="66" charset="0"/>
                        </a:rPr>
                        <a:t>Specificity</a:t>
                      </a:r>
                    </a:p>
                  </a:txBody>
                  <a:tcPr/>
                </a:tc>
                <a:extLst>
                  <a:ext uri="{0D108BD9-81ED-4DB2-BD59-A6C34878D82A}">
                    <a16:rowId xmlns:a16="http://schemas.microsoft.com/office/drawing/2014/main" val="1553409964"/>
                  </a:ext>
                </a:extLst>
              </a:tr>
              <a:tr h="258262">
                <a:tc>
                  <a:txBody>
                    <a:bodyPr/>
                    <a:lstStyle/>
                    <a:p>
                      <a:pPr algn="ctr"/>
                      <a:r>
                        <a:rPr lang="en-US" dirty="0">
                          <a:latin typeface="Comic Sans MS" panose="030F0902030302020204" pitchFamily="66" charset="0"/>
                        </a:rPr>
                        <a:t>83.70%</a:t>
                      </a:r>
                    </a:p>
                  </a:txBody>
                  <a:tcPr/>
                </a:tc>
                <a:tc>
                  <a:txBody>
                    <a:bodyPr/>
                    <a:lstStyle/>
                    <a:p>
                      <a:pPr algn="ctr"/>
                      <a:r>
                        <a:rPr lang="en-US" dirty="0">
                          <a:latin typeface="Comic Sans MS" panose="030F0902030302020204" pitchFamily="66" charset="0"/>
                        </a:rPr>
                        <a:t>16.30%</a:t>
                      </a:r>
                    </a:p>
                  </a:txBody>
                  <a:tcPr/>
                </a:tc>
                <a:tc>
                  <a:txBody>
                    <a:bodyPr/>
                    <a:lstStyle/>
                    <a:p>
                      <a:pPr algn="ctr"/>
                      <a:r>
                        <a:rPr lang="en-US" dirty="0">
                          <a:latin typeface="Comic Sans MS" panose="030F0902030302020204" pitchFamily="66" charset="0"/>
                        </a:rPr>
                        <a:t>87.63%</a:t>
                      </a:r>
                    </a:p>
                  </a:txBody>
                  <a:tcPr/>
                </a:tc>
                <a:tc>
                  <a:txBody>
                    <a:bodyPr/>
                    <a:lstStyle/>
                    <a:p>
                      <a:pPr algn="ctr"/>
                      <a:r>
                        <a:rPr lang="en-US" dirty="0">
                          <a:latin typeface="Comic Sans MS" panose="030F0902030302020204" pitchFamily="66" charset="0"/>
                        </a:rPr>
                        <a:t>79.65%</a:t>
                      </a:r>
                    </a:p>
                  </a:txBody>
                  <a:tcPr/>
                </a:tc>
                <a:extLst>
                  <a:ext uri="{0D108BD9-81ED-4DB2-BD59-A6C34878D82A}">
                    <a16:rowId xmlns:a16="http://schemas.microsoft.com/office/drawing/2014/main" val="4238609425"/>
                  </a:ext>
                </a:extLst>
              </a:tr>
            </a:tbl>
          </a:graphicData>
        </a:graphic>
      </p:graphicFrame>
    </p:spTree>
    <p:extLst>
      <p:ext uri="{BB962C8B-B14F-4D97-AF65-F5344CB8AC3E}">
        <p14:creationId xmlns:p14="http://schemas.microsoft.com/office/powerpoint/2010/main" val="2361496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B3A89AF-C540-F943-AD1A-AB1F4D45E569}"/>
              </a:ext>
            </a:extLst>
          </p:cNvPr>
          <p:cNvSpPr>
            <a:spLocks noGrp="1"/>
          </p:cNvSpPr>
          <p:nvPr>
            <p:ph type="title"/>
          </p:nvPr>
        </p:nvSpPr>
        <p:spPr>
          <a:xfrm>
            <a:off x="1069848" y="484632"/>
            <a:ext cx="10058400" cy="1609344"/>
          </a:xfrm>
        </p:spPr>
        <p:txBody>
          <a:bodyPr>
            <a:normAutofit/>
          </a:bodyPr>
          <a:lstStyle/>
          <a:p>
            <a:r>
              <a:rPr lang="en-US" sz="4400" dirty="0">
                <a:latin typeface="Modern Love" pitchFamily="82" charset="0"/>
              </a:rPr>
              <a:t>Ridge regression</a:t>
            </a:r>
          </a:p>
        </p:txBody>
      </p:sp>
      <p:sp>
        <p:nvSpPr>
          <p:cNvPr id="19" name="Oval 18">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2" name="Picture 11" descr="A screenshot of a computer&#10;&#10;Description automatically generated">
            <a:extLst>
              <a:ext uri="{FF2B5EF4-FFF2-40B4-BE49-F238E27FC236}">
                <a16:creationId xmlns:a16="http://schemas.microsoft.com/office/drawing/2014/main" id="{6B42B4ED-6B8F-744C-9DCB-1B3EB0019ECE}"/>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9913" y="2341286"/>
            <a:ext cx="5646087" cy="3888395"/>
          </a:xfrm>
          <a:prstGeom prst="rect">
            <a:avLst/>
          </a:prstGeom>
        </p:spPr>
      </p:pic>
      <p:graphicFrame>
        <p:nvGraphicFramePr>
          <p:cNvPr id="10" name="Table 13">
            <a:extLst>
              <a:ext uri="{FF2B5EF4-FFF2-40B4-BE49-F238E27FC236}">
                <a16:creationId xmlns:a16="http://schemas.microsoft.com/office/drawing/2014/main" id="{9B778F37-9A8B-164B-9D4A-393B3CD44A42}"/>
              </a:ext>
            </a:extLst>
          </p:cNvPr>
          <p:cNvGraphicFramePr>
            <a:graphicFrameLocks noGrp="1"/>
          </p:cNvGraphicFramePr>
          <p:nvPr>
            <p:extLst>
              <p:ext uri="{D42A27DB-BD31-4B8C-83A1-F6EECF244321}">
                <p14:modId xmlns:p14="http://schemas.microsoft.com/office/powerpoint/2010/main" val="3981684660"/>
              </p:ext>
            </p:extLst>
          </p:nvPr>
        </p:nvGraphicFramePr>
        <p:xfrm>
          <a:off x="7741938" y="3360514"/>
          <a:ext cx="4116987" cy="792480"/>
        </p:xfrm>
        <a:graphic>
          <a:graphicData uri="http://schemas.openxmlformats.org/drawingml/2006/table">
            <a:tbl>
              <a:tblPr firstRow="1" bandRow="1">
                <a:tableStyleId>{5C22544A-7EE6-4342-B048-85BDC9FD1C3A}</a:tableStyleId>
              </a:tblPr>
              <a:tblGrid>
                <a:gridCol w="2039007">
                  <a:extLst>
                    <a:ext uri="{9D8B030D-6E8A-4147-A177-3AD203B41FA5}">
                      <a16:colId xmlns:a16="http://schemas.microsoft.com/office/drawing/2014/main" val="991525475"/>
                    </a:ext>
                  </a:extLst>
                </a:gridCol>
                <a:gridCol w="2077980">
                  <a:extLst>
                    <a:ext uri="{9D8B030D-6E8A-4147-A177-3AD203B41FA5}">
                      <a16:colId xmlns:a16="http://schemas.microsoft.com/office/drawing/2014/main" val="2492762892"/>
                    </a:ext>
                  </a:extLst>
                </a:gridCol>
              </a:tblGrid>
              <a:tr h="370840">
                <a:tc>
                  <a:txBody>
                    <a:bodyPr/>
                    <a:lstStyle/>
                    <a:p>
                      <a:pPr algn="ctr"/>
                      <a:r>
                        <a:rPr lang="en-US" sz="2000" dirty="0">
                          <a:latin typeface="Comic Sans MS" panose="030F0902030302020204" pitchFamily="66" charset="0"/>
                        </a:rPr>
                        <a:t>R</a:t>
                      </a:r>
                      <a:r>
                        <a:rPr lang="en-US" sz="2000" baseline="30000" dirty="0">
                          <a:latin typeface="Comic Sans MS" panose="030F0902030302020204" pitchFamily="66" charset="0"/>
                        </a:rPr>
                        <a:t>2</a:t>
                      </a:r>
                      <a:endParaRPr lang="en-US" sz="2000" dirty="0">
                        <a:latin typeface="Comic Sans MS" panose="030F0902030302020204" pitchFamily="66" charset="0"/>
                      </a:endParaRPr>
                    </a:p>
                  </a:txBody>
                  <a:tcPr/>
                </a:tc>
                <a:tc>
                  <a:txBody>
                    <a:bodyPr/>
                    <a:lstStyle/>
                    <a:p>
                      <a:pPr algn="ctr"/>
                      <a:r>
                        <a:rPr lang="en-US" sz="2000" dirty="0">
                          <a:latin typeface="Comic Sans MS" panose="030F0902030302020204" pitchFamily="66" charset="0"/>
                        </a:rPr>
                        <a:t>RMSE</a:t>
                      </a:r>
                    </a:p>
                  </a:txBody>
                  <a:tcPr/>
                </a:tc>
                <a:extLst>
                  <a:ext uri="{0D108BD9-81ED-4DB2-BD59-A6C34878D82A}">
                    <a16:rowId xmlns:a16="http://schemas.microsoft.com/office/drawing/2014/main" val="2789621431"/>
                  </a:ext>
                </a:extLst>
              </a:tr>
              <a:tr h="370840">
                <a:tc>
                  <a:txBody>
                    <a:bodyPr/>
                    <a:lstStyle/>
                    <a:p>
                      <a:pPr algn="ctr"/>
                      <a:r>
                        <a:rPr lang="en-US" sz="2000" dirty="0">
                          <a:latin typeface="Comic Sans MS" panose="030F0902030302020204" pitchFamily="66" charset="0"/>
                        </a:rPr>
                        <a:t>0.9708812</a:t>
                      </a:r>
                    </a:p>
                  </a:txBody>
                  <a:tcPr/>
                </a:tc>
                <a:tc>
                  <a:txBody>
                    <a:bodyPr/>
                    <a:lstStyle/>
                    <a:p>
                      <a:pPr algn="ctr"/>
                      <a:r>
                        <a:rPr lang="en-US" sz="2000" dirty="0">
                          <a:latin typeface="Comic Sans MS" panose="030F0902030302020204" pitchFamily="66" charset="0"/>
                        </a:rPr>
                        <a:t>0.0308646</a:t>
                      </a:r>
                    </a:p>
                  </a:txBody>
                  <a:tcPr/>
                </a:tc>
                <a:extLst>
                  <a:ext uri="{0D108BD9-81ED-4DB2-BD59-A6C34878D82A}">
                    <a16:rowId xmlns:a16="http://schemas.microsoft.com/office/drawing/2014/main" val="1968138872"/>
                  </a:ext>
                </a:extLst>
              </a:tr>
            </a:tbl>
          </a:graphicData>
        </a:graphic>
      </p:graphicFrame>
      <p:graphicFrame>
        <p:nvGraphicFramePr>
          <p:cNvPr id="14" name="Table 13">
            <a:extLst>
              <a:ext uri="{FF2B5EF4-FFF2-40B4-BE49-F238E27FC236}">
                <a16:creationId xmlns:a16="http://schemas.microsoft.com/office/drawing/2014/main" id="{E031C53B-DCFB-9B41-AE07-F640A27143CB}"/>
              </a:ext>
            </a:extLst>
          </p:cNvPr>
          <p:cNvGraphicFramePr>
            <a:graphicFrameLocks noGrp="1"/>
          </p:cNvGraphicFramePr>
          <p:nvPr>
            <p:extLst>
              <p:ext uri="{D42A27DB-BD31-4B8C-83A1-F6EECF244321}">
                <p14:modId xmlns:p14="http://schemas.microsoft.com/office/powerpoint/2010/main" val="3878077745"/>
              </p:ext>
            </p:extLst>
          </p:nvPr>
        </p:nvGraphicFramePr>
        <p:xfrm>
          <a:off x="5690352" y="3375050"/>
          <a:ext cx="2039007" cy="792480"/>
        </p:xfrm>
        <a:graphic>
          <a:graphicData uri="http://schemas.openxmlformats.org/drawingml/2006/table">
            <a:tbl>
              <a:tblPr firstRow="1" bandRow="1">
                <a:tableStyleId>{5C22544A-7EE6-4342-B048-85BDC9FD1C3A}</a:tableStyleId>
              </a:tblPr>
              <a:tblGrid>
                <a:gridCol w="2039007">
                  <a:extLst>
                    <a:ext uri="{9D8B030D-6E8A-4147-A177-3AD203B41FA5}">
                      <a16:colId xmlns:a16="http://schemas.microsoft.com/office/drawing/2014/main" val="210150787"/>
                    </a:ext>
                  </a:extLst>
                </a:gridCol>
              </a:tblGrid>
              <a:tr h="370840">
                <a:tc>
                  <a:txBody>
                    <a:bodyPr/>
                    <a:lstStyle/>
                    <a:p>
                      <a:pPr algn="ctr"/>
                      <a:r>
                        <a:rPr lang="en-US" sz="2000" kern="1200" dirty="0">
                          <a:solidFill>
                            <a:schemeClr val="bg1"/>
                          </a:solidFill>
                          <a:effectLst/>
                          <a:latin typeface="Comic Sans MS" panose="030F0902030302020204" pitchFamily="66" charset="0"/>
                          <a:ea typeface="+mn-ea"/>
                          <a:cs typeface="+mn-cs"/>
                        </a:rPr>
                        <a:t>Best Lambda </a:t>
                      </a:r>
                      <a:endParaRPr lang="en-US" sz="2000" dirty="0">
                        <a:solidFill>
                          <a:schemeClr val="bg1"/>
                        </a:solidFill>
                        <a:latin typeface="Comic Sans MS" panose="030F0902030302020204" pitchFamily="66" charset="0"/>
                      </a:endParaRPr>
                    </a:p>
                  </a:txBody>
                  <a:tcPr/>
                </a:tc>
                <a:extLst>
                  <a:ext uri="{0D108BD9-81ED-4DB2-BD59-A6C34878D82A}">
                    <a16:rowId xmlns:a16="http://schemas.microsoft.com/office/drawing/2014/main" val="4270064223"/>
                  </a:ext>
                </a:extLst>
              </a:tr>
              <a:tr h="370840">
                <a:tc>
                  <a:txBody>
                    <a:bodyPr/>
                    <a:lstStyle/>
                    <a:p>
                      <a:pPr algn="ctr"/>
                      <a:r>
                        <a:rPr lang="en-US" sz="2000" kern="1200" dirty="0">
                          <a:solidFill>
                            <a:schemeClr val="tx1"/>
                          </a:solidFill>
                          <a:effectLst/>
                          <a:latin typeface="Comic Sans MS" panose="030F0902030302020204" pitchFamily="66" charset="0"/>
                          <a:ea typeface="+mn-ea"/>
                          <a:cs typeface="+mn-cs"/>
                        </a:rPr>
                        <a:t>0.4771427</a:t>
                      </a:r>
                      <a:endParaRPr lang="en-US" sz="2000" dirty="0">
                        <a:latin typeface="Comic Sans MS" panose="030F0902030302020204" pitchFamily="66" charset="0"/>
                      </a:endParaRPr>
                    </a:p>
                  </a:txBody>
                  <a:tcPr/>
                </a:tc>
                <a:extLst>
                  <a:ext uri="{0D108BD9-81ED-4DB2-BD59-A6C34878D82A}">
                    <a16:rowId xmlns:a16="http://schemas.microsoft.com/office/drawing/2014/main" val="3010782125"/>
                  </a:ext>
                </a:extLst>
              </a:tr>
            </a:tbl>
          </a:graphicData>
        </a:graphic>
      </p:graphicFrame>
    </p:spTree>
    <p:extLst>
      <p:ext uri="{BB962C8B-B14F-4D97-AF65-F5344CB8AC3E}">
        <p14:creationId xmlns:p14="http://schemas.microsoft.com/office/powerpoint/2010/main" val="2141076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89AF-C540-F943-AD1A-AB1F4D45E569}"/>
              </a:ext>
            </a:extLst>
          </p:cNvPr>
          <p:cNvSpPr>
            <a:spLocks noGrp="1"/>
          </p:cNvSpPr>
          <p:nvPr>
            <p:ph type="title"/>
          </p:nvPr>
        </p:nvSpPr>
        <p:spPr>
          <a:xfrm>
            <a:off x="1069848" y="484632"/>
            <a:ext cx="10058400" cy="1003793"/>
          </a:xfrm>
        </p:spPr>
        <p:txBody>
          <a:bodyPr>
            <a:normAutofit/>
          </a:bodyPr>
          <a:lstStyle/>
          <a:p>
            <a:pPr algn="ctr"/>
            <a:r>
              <a:rPr lang="en-US" sz="4400" dirty="0">
                <a:blipFill dpi="0" rotWithShape="1">
                  <a:blip r:embed="rId3"/>
                  <a:srcRect/>
                  <a:tile tx="6350" ty="-127000" sx="65000" sy="64000" flip="none" algn="tl"/>
                </a:blipFill>
                <a:latin typeface="Modern Love" pitchFamily="82" charset="0"/>
              </a:rPr>
              <a:t>Decision tree model</a:t>
            </a:r>
            <a:endParaRPr lang="en-US" sz="4400" dirty="0">
              <a:latin typeface="Modern Love" pitchFamily="82" charset="0"/>
            </a:endParaRPr>
          </a:p>
        </p:txBody>
      </p:sp>
      <p:pic>
        <p:nvPicPr>
          <p:cNvPr id="16" name="Content Placeholder 3" descr="A picture containing clock&#10;&#10;Description automatically generated">
            <a:extLst>
              <a:ext uri="{FF2B5EF4-FFF2-40B4-BE49-F238E27FC236}">
                <a16:creationId xmlns:a16="http://schemas.microsoft.com/office/drawing/2014/main" id="{A8248C5E-4275-2044-8767-981249F9609D}"/>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572886" y="1220411"/>
            <a:ext cx="5362787" cy="4187612"/>
          </a:xfrm>
          <a:prstGeom prst="rect">
            <a:avLst/>
          </a:prstGeom>
        </p:spPr>
      </p:pic>
      <p:pic>
        <p:nvPicPr>
          <p:cNvPr id="18" name="Picture 17" descr="A screenshot of text&#10;&#10;Description automatically generated">
            <a:extLst>
              <a:ext uri="{FF2B5EF4-FFF2-40B4-BE49-F238E27FC236}">
                <a16:creationId xmlns:a16="http://schemas.microsoft.com/office/drawing/2014/main" id="{469B92BA-2844-BF43-A763-2736E0667EB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256327" y="1707391"/>
            <a:ext cx="5029981" cy="3700632"/>
          </a:xfrm>
          <a:prstGeom prst="rect">
            <a:avLst/>
          </a:prstGeom>
        </p:spPr>
      </p:pic>
    </p:spTree>
    <p:extLst>
      <p:ext uri="{BB962C8B-B14F-4D97-AF65-F5344CB8AC3E}">
        <p14:creationId xmlns:p14="http://schemas.microsoft.com/office/powerpoint/2010/main" val="28870562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7" name="Group 146">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8" name="Oval 147">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9" name="Oval 148">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51" name="Rectangle 150">
            <a:extLst>
              <a:ext uri="{FF2B5EF4-FFF2-40B4-BE49-F238E27FC236}">
                <a16:creationId xmlns:a16="http://schemas.microsoft.com/office/drawing/2014/main" id="{B945C839-5223-449A-83FF-07A83C46B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3" name="Rectangle 152">
            <a:extLst>
              <a:ext uri="{FF2B5EF4-FFF2-40B4-BE49-F238E27FC236}">
                <a16:creationId xmlns:a16="http://schemas.microsoft.com/office/drawing/2014/main" id="{7D673E84-7710-46C2-AB60-0C54F719C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087"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9E657B-CABE-2640-8B0C-FCCB0725882D}"/>
              </a:ext>
            </a:extLst>
          </p:cNvPr>
          <p:cNvSpPr>
            <a:spLocks noGrp="1"/>
          </p:cNvSpPr>
          <p:nvPr>
            <p:ph type="title"/>
          </p:nvPr>
        </p:nvSpPr>
        <p:spPr>
          <a:xfrm>
            <a:off x="1113719" y="1432223"/>
            <a:ext cx="2897826" cy="3357976"/>
          </a:xfrm>
        </p:spPr>
        <p:txBody>
          <a:bodyPr vert="horz" lIns="91440" tIns="45720" rIns="91440" bIns="45720" rtlCol="0" anchor="ctr">
            <a:normAutofit/>
          </a:bodyPr>
          <a:lstStyle/>
          <a:p>
            <a:pPr>
              <a:lnSpc>
                <a:spcPct val="80000"/>
              </a:lnSpc>
            </a:pPr>
            <a:r>
              <a:rPr lang="en-US" sz="4400" kern="1200" cap="all" baseline="0" dirty="0">
                <a:blipFill dpi="0" rotWithShape="1">
                  <a:blip r:embed="rId5"/>
                  <a:srcRect/>
                  <a:tile tx="6350" ty="-127000" sx="65000" sy="64000" flip="none" algn="tl"/>
                </a:blipFill>
                <a:latin typeface="Modern Love" pitchFamily="82" charset="0"/>
              </a:rPr>
              <a:t>Decision tree model</a:t>
            </a:r>
          </a:p>
        </p:txBody>
      </p:sp>
      <p:sp>
        <p:nvSpPr>
          <p:cNvPr id="155" name="Rectangle 154">
            <a:extLst>
              <a:ext uri="{FF2B5EF4-FFF2-40B4-BE49-F238E27FC236}">
                <a16:creationId xmlns:a16="http://schemas.microsoft.com/office/drawing/2014/main" id="{139CA32C-70F8-4CA5-AA5D-57191F4D8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33" y="928117"/>
            <a:ext cx="338328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text&#10;&#10;Description automatically generated">
            <a:extLst>
              <a:ext uri="{FF2B5EF4-FFF2-40B4-BE49-F238E27FC236}">
                <a16:creationId xmlns:a16="http://schemas.microsoft.com/office/drawing/2014/main" id="{CA5A94B7-5419-2B48-BA4A-19903D362DDC}"/>
              </a:ext>
            </a:extLst>
          </p:cNvPr>
          <p:cNvPicPr>
            <a:picLocks noChangeAspect="1"/>
          </p:cNvPicPr>
          <p:nvPr/>
        </p:nvPicPr>
        <p:blipFill>
          <a:blip r:embed="rId7"/>
          <a:stretch>
            <a:fillRect/>
          </a:stretch>
        </p:blipFill>
        <p:spPr>
          <a:xfrm>
            <a:off x="4326177" y="3145810"/>
            <a:ext cx="5047755" cy="3406288"/>
          </a:xfrm>
          <a:prstGeom prst="rect">
            <a:avLst/>
          </a:prstGeom>
        </p:spPr>
      </p:pic>
      <p:pic>
        <p:nvPicPr>
          <p:cNvPr id="73" name="Picture 72" descr="A close up of a map&#10;&#10;Description automatically generated">
            <a:extLst>
              <a:ext uri="{FF2B5EF4-FFF2-40B4-BE49-F238E27FC236}">
                <a16:creationId xmlns:a16="http://schemas.microsoft.com/office/drawing/2014/main" id="{34C5A746-1162-C14E-94E6-11066FF0CE2D}"/>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241490" y="150423"/>
            <a:ext cx="4991721" cy="2974853"/>
          </a:xfrm>
          <a:prstGeom prst="rect">
            <a:avLst/>
          </a:prstGeom>
        </p:spPr>
      </p:pic>
      <p:sp>
        <p:nvSpPr>
          <p:cNvPr id="157" name="Rectangle 156">
            <a:extLst>
              <a:ext uri="{FF2B5EF4-FFF2-40B4-BE49-F238E27FC236}">
                <a16:creationId xmlns:a16="http://schemas.microsoft.com/office/drawing/2014/main" id="{22A7090A-8739-4C0E-AE2B-E9574F839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033" y="5782820"/>
            <a:ext cx="338328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E74DD241-70FF-4D92-99B7-2E3262D347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160" name="Oval 159">
              <a:extLst>
                <a:ext uri="{FF2B5EF4-FFF2-40B4-BE49-F238E27FC236}">
                  <a16:creationId xmlns:a16="http://schemas.microsoft.com/office/drawing/2014/main" id="{37C4DBDA-CE47-4C85-9D28-009A33B03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61" name="Oval 160">
              <a:extLst>
                <a:ext uri="{FF2B5EF4-FFF2-40B4-BE49-F238E27FC236}">
                  <a16:creationId xmlns:a16="http://schemas.microsoft.com/office/drawing/2014/main" id="{5402800A-EB0F-495B-AD52-CBAF6B3FF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50723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413D-C7AC-BB40-9FDC-46B9A01BEAB2}"/>
              </a:ext>
            </a:extLst>
          </p:cNvPr>
          <p:cNvSpPr>
            <a:spLocks noGrp="1"/>
          </p:cNvSpPr>
          <p:nvPr>
            <p:ph type="title"/>
          </p:nvPr>
        </p:nvSpPr>
        <p:spPr>
          <a:xfrm>
            <a:off x="695570" y="4220"/>
            <a:ext cx="10432678" cy="1609344"/>
          </a:xfrm>
        </p:spPr>
        <p:txBody>
          <a:bodyPr>
            <a:normAutofit/>
          </a:bodyPr>
          <a:lstStyle/>
          <a:p>
            <a:r>
              <a:rPr lang="en-US" sz="4400" dirty="0">
                <a:latin typeface="Modern Love" pitchFamily="82" charset="0"/>
              </a:rPr>
              <a:t>Random forest model</a:t>
            </a:r>
          </a:p>
        </p:txBody>
      </p:sp>
      <p:pic>
        <p:nvPicPr>
          <p:cNvPr id="4" name="Content Placeholder 3">
            <a:extLst>
              <a:ext uri="{FF2B5EF4-FFF2-40B4-BE49-F238E27FC236}">
                <a16:creationId xmlns:a16="http://schemas.microsoft.com/office/drawing/2014/main" id="{7483A15F-7F2F-48B9-AF71-53D226DF0EE4}"/>
              </a:ext>
            </a:extLst>
          </p:cNvPr>
          <p:cNvPicPr>
            <a:picLocks noGrp="1" noChangeAspect="1"/>
          </p:cNvPicPr>
          <p:nvPr>
            <p:ph idx="1"/>
          </p:nvPr>
        </p:nvPicPr>
        <p:blipFill>
          <a:blip r:embed="rId3"/>
          <a:stretch>
            <a:fillRect/>
          </a:stretch>
        </p:blipFill>
        <p:spPr>
          <a:xfrm>
            <a:off x="695570" y="1582615"/>
            <a:ext cx="5641679" cy="3534508"/>
          </a:xfrm>
          <a:prstGeom prst="rect">
            <a:avLst/>
          </a:prstGeom>
        </p:spPr>
      </p:pic>
      <p:pic>
        <p:nvPicPr>
          <p:cNvPr id="5" name="Picture 4">
            <a:extLst>
              <a:ext uri="{FF2B5EF4-FFF2-40B4-BE49-F238E27FC236}">
                <a16:creationId xmlns:a16="http://schemas.microsoft.com/office/drawing/2014/main" id="{98674E02-96A3-4620-8DE2-DDDE432C3C6B}"/>
              </a:ext>
            </a:extLst>
          </p:cNvPr>
          <p:cNvPicPr>
            <a:picLocks noChangeAspect="1"/>
          </p:cNvPicPr>
          <p:nvPr/>
        </p:nvPicPr>
        <p:blipFill>
          <a:blip r:embed="rId4"/>
          <a:stretch>
            <a:fillRect/>
          </a:stretch>
        </p:blipFill>
        <p:spPr>
          <a:xfrm>
            <a:off x="6337249" y="1582616"/>
            <a:ext cx="5407386" cy="4466492"/>
          </a:xfrm>
          <a:prstGeom prst="rect">
            <a:avLst/>
          </a:prstGeom>
        </p:spPr>
      </p:pic>
      <p:graphicFrame>
        <p:nvGraphicFramePr>
          <p:cNvPr id="7" name="Table 7">
            <a:extLst>
              <a:ext uri="{FF2B5EF4-FFF2-40B4-BE49-F238E27FC236}">
                <a16:creationId xmlns:a16="http://schemas.microsoft.com/office/drawing/2014/main" id="{588877B6-5BBB-47E7-9C5A-791C4315A2DE}"/>
              </a:ext>
            </a:extLst>
          </p:cNvPr>
          <p:cNvGraphicFramePr>
            <a:graphicFrameLocks noGrp="1"/>
          </p:cNvGraphicFramePr>
          <p:nvPr>
            <p:extLst>
              <p:ext uri="{D42A27DB-BD31-4B8C-83A1-F6EECF244321}">
                <p14:modId xmlns:p14="http://schemas.microsoft.com/office/powerpoint/2010/main" val="2004832013"/>
              </p:ext>
            </p:extLst>
          </p:nvPr>
        </p:nvGraphicFramePr>
        <p:xfrm>
          <a:off x="695570" y="5275384"/>
          <a:ext cx="5641680" cy="1279184"/>
        </p:xfrm>
        <a:graphic>
          <a:graphicData uri="http://schemas.openxmlformats.org/drawingml/2006/table">
            <a:tbl>
              <a:tblPr firstRow="1" bandRow="1">
                <a:tableStyleId>{5C22544A-7EE6-4342-B048-85BDC9FD1C3A}</a:tableStyleId>
              </a:tblPr>
              <a:tblGrid>
                <a:gridCol w="1880560">
                  <a:extLst>
                    <a:ext uri="{9D8B030D-6E8A-4147-A177-3AD203B41FA5}">
                      <a16:colId xmlns:a16="http://schemas.microsoft.com/office/drawing/2014/main" val="2012298088"/>
                    </a:ext>
                  </a:extLst>
                </a:gridCol>
                <a:gridCol w="1880560">
                  <a:extLst>
                    <a:ext uri="{9D8B030D-6E8A-4147-A177-3AD203B41FA5}">
                      <a16:colId xmlns:a16="http://schemas.microsoft.com/office/drawing/2014/main" val="2028159480"/>
                    </a:ext>
                  </a:extLst>
                </a:gridCol>
                <a:gridCol w="1880560">
                  <a:extLst>
                    <a:ext uri="{9D8B030D-6E8A-4147-A177-3AD203B41FA5}">
                      <a16:colId xmlns:a16="http://schemas.microsoft.com/office/drawing/2014/main" val="4081499201"/>
                    </a:ext>
                  </a:extLst>
                </a:gridCol>
              </a:tblGrid>
              <a:tr h="809936">
                <a:tc>
                  <a:txBody>
                    <a:bodyPr/>
                    <a:lstStyle/>
                    <a:p>
                      <a:pPr algn="ctr"/>
                      <a:r>
                        <a:rPr lang="en-US" sz="2000" dirty="0">
                          <a:latin typeface="Comic Sans MS" panose="030F0902030302020204" pitchFamily="66" charset="0"/>
                        </a:rPr>
                        <a:t>Number of trees N</a:t>
                      </a:r>
                    </a:p>
                  </a:txBody>
                  <a:tcPr/>
                </a:tc>
                <a:tc>
                  <a:txBody>
                    <a:bodyPr/>
                    <a:lstStyle/>
                    <a:p>
                      <a:pPr algn="ctr"/>
                      <a:r>
                        <a:rPr lang="en-US" sz="2000" dirty="0">
                          <a:latin typeface="Comic Sans MS" panose="030F0902030302020204" pitchFamily="66" charset="0"/>
                        </a:rPr>
                        <a:t>Out of bag (OOB) error</a:t>
                      </a:r>
                    </a:p>
                  </a:txBody>
                  <a:tcPr/>
                </a:tc>
                <a:tc>
                  <a:txBody>
                    <a:bodyPr/>
                    <a:lstStyle/>
                    <a:p>
                      <a:pPr algn="ctr"/>
                      <a:r>
                        <a:rPr lang="en-US" sz="2000" dirty="0">
                          <a:latin typeface="Comic Sans MS" panose="030F0902030302020204" pitchFamily="66" charset="0"/>
                        </a:rPr>
                        <a:t>Accuracy</a:t>
                      </a:r>
                    </a:p>
                  </a:txBody>
                  <a:tcPr/>
                </a:tc>
                <a:extLst>
                  <a:ext uri="{0D108BD9-81ED-4DB2-BD59-A6C34878D82A}">
                    <a16:rowId xmlns:a16="http://schemas.microsoft.com/office/drawing/2014/main" val="764107438"/>
                  </a:ext>
                </a:extLst>
              </a:tr>
              <a:tr h="469248">
                <a:tc>
                  <a:txBody>
                    <a:bodyPr/>
                    <a:lstStyle/>
                    <a:p>
                      <a:pPr algn="ctr"/>
                      <a:r>
                        <a:rPr lang="en-US" sz="2000" dirty="0">
                          <a:latin typeface="Comic Sans MS" panose="030F0902030302020204" pitchFamily="66" charset="0"/>
                        </a:rPr>
                        <a:t>500</a:t>
                      </a:r>
                    </a:p>
                  </a:txBody>
                  <a:tcPr/>
                </a:tc>
                <a:tc>
                  <a:txBody>
                    <a:bodyPr/>
                    <a:lstStyle/>
                    <a:p>
                      <a:pPr algn="ctr"/>
                      <a:r>
                        <a:rPr lang="en-US" sz="2000" dirty="0">
                          <a:latin typeface="Comic Sans MS" panose="030F0902030302020204" pitchFamily="66" charset="0"/>
                        </a:rPr>
                        <a:t>4.28%</a:t>
                      </a:r>
                    </a:p>
                  </a:txBody>
                  <a:tcPr/>
                </a:tc>
                <a:tc>
                  <a:txBody>
                    <a:bodyPr/>
                    <a:lstStyle/>
                    <a:p>
                      <a:pPr algn="ctr"/>
                      <a:r>
                        <a:rPr lang="en-US" sz="2000" dirty="0">
                          <a:latin typeface="Comic Sans MS" panose="030F0902030302020204" pitchFamily="66" charset="0"/>
                        </a:rPr>
                        <a:t>95.8%</a:t>
                      </a:r>
                    </a:p>
                  </a:txBody>
                  <a:tcPr/>
                </a:tc>
                <a:extLst>
                  <a:ext uri="{0D108BD9-81ED-4DB2-BD59-A6C34878D82A}">
                    <a16:rowId xmlns:a16="http://schemas.microsoft.com/office/drawing/2014/main" val="1599708942"/>
                  </a:ext>
                </a:extLst>
              </a:tr>
            </a:tbl>
          </a:graphicData>
        </a:graphic>
      </p:graphicFrame>
    </p:spTree>
    <p:extLst>
      <p:ext uri="{BB962C8B-B14F-4D97-AF65-F5344CB8AC3E}">
        <p14:creationId xmlns:p14="http://schemas.microsoft.com/office/powerpoint/2010/main" val="419506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6413D-C7AC-BB40-9FDC-46B9A01BEAB2}"/>
              </a:ext>
            </a:extLst>
          </p:cNvPr>
          <p:cNvSpPr>
            <a:spLocks noGrp="1"/>
          </p:cNvSpPr>
          <p:nvPr>
            <p:ph type="title"/>
          </p:nvPr>
        </p:nvSpPr>
        <p:spPr>
          <a:xfrm>
            <a:off x="140678" y="112604"/>
            <a:ext cx="11904784" cy="1501060"/>
          </a:xfrm>
        </p:spPr>
        <p:txBody>
          <a:bodyPr>
            <a:normAutofit/>
          </a:bodyPr>
          <a:lstStyle/>
          <a:p>
            <a:r>
              <a:rPr lang="en-US" sz="4400" dirty="0">
                <a:latin typeface="Modern Love" pitchFamily="82" charset="0"/>
              </a:rPr>
              <a:t>Random forest model Optimization</a:t>
            </a:r>
          </a:p>
        </p:txBody>
      </p:sp>
      <p:pic>
        <p:nvPicPr>
          <p:cNvPr id="7" name="Content Placeholder 6">
            <a:extLst>
              <a:ext uri="{FF2B5EF4-FFF2-40B4-BE49-F238E27FC236}">
                <a16:creationId xmlns:a16="http://schemas.microsoft.com/office/drawing/2014/main" id="{68E0ABA8-E730-440E-B4D6-8F426D33788E}"/>
              </a:ext>
            </a:extLst>
          </p:cNvPr>
          <p:cNvPicPr>
            <a:picLocks noGrp="1" noChangeAspect="1"/>
          </p:cNvPicPr>
          <p:nvPr>
            <p:ph idx="1"/>
          </p:nvPr>
        </p:nvPicPr>
        <p:blipFill>
          <a:blip r:embed="rId3"/>
          <a:stretch>
            <a:fillRect/>
          </a:stretch>
        </p:blipFill>
        <p:spPr>
          <a:xfrm>
            <a:off x="5802923" y="1048437"/>
            <a:ext cx="5300099" cy="4761126"/>
          </a:xfrm>
          <a:prstGeom prst="rect">
            <a:avLst/>
          </a:prstGeom>
        </p:spPr>
      </p:pic>
      <p:pic>
        <p:nvPicPr>
          <p:cNvPr id="8" name="Picture 7">
            <a:extLst>
              <a:ext uri="{FF2B5EF4-FFF2-40B4-BE49-F238E27FC236}">
                <a16:creationId xmlns:a16="http://schemas.microsoft.com/office/drawing/2014/main" id="{3B0B400D-C4A1-4D20-A429-41C7AF3C90C1}"/>
              </a:ext>
            </a:extLst>
          </p:cNvPr>
          <p:cNvPicPr>
            <a:picLocks noChangeAspect="1"/>
          </p:cNvPicPr>
          <p:nvPr/>
        </p:nvPicPr>
        <p:blipFill>
          <a:blip r:embed="rId4"/>
          <a:stretch>
            <a:fillRect/>
          </a:stretch>
        </p:blipFill>
        <p:spPr>
          <a:xfrm>
            <a:off x="140679" y="1048437"/>
            <a:ext cx="6096464" cy="4761126"/>
          </a:xfrm>
          <a:prstGeom prst="rect">
            <a:avLst/>
          </a:prstGeom>
        </p:spPr>
      </p:pic>
      <p:graphicFrame>
        <p:nvGraphicFramePr>
          <p:cNvPr id="16" name="Table 16">
            <a:extLst>
              <a:ext uri="{FF2B5EF4-FFF2-40B4-BE49-F238E27FC236}">
                <a16:creationId xmlns:a16="http://schemas.microsoft.com/office/drawing/2014/main" id="{480C26FB-3E15-4B6A-9519-CE888B1D23A0}"/>
              </a:ext>
            </a:extLst>
          </p:cNvPr>
          <p:cNvGraphicFramePr>
            <a:graphicFrameLocks noGrp="1"/>
          </p:cNvGraphicFramePr>
          <p:nvPr>
            <p:extLst>
              <p:ext uri="{D42A27DB-BD31-4B8C-83A1-F6EECF244321}">
                <p14:modId xmlns:p14="http://schemas.microsoft.com/office/powerpoint/2010/main" val="2364319698"/>
              </p:ext>
            </p:extLst>
          </p:nvPr>
        </p:nvGraphicFramePr>
        <p:xfrm>
          <a:off x="676265" y="6013876"/>
          <a:ext cx="5025292" cy="792480"/>
        </p:xfrm>
        <a:graphic>
          <a:graphicData uri="http://schemas.openxmlformats.org/drawingml/2006/table">
            <a:tbl>
              <a:tblPr firstRow="1" bandRow="1">
                <a:tableStyleId>{5C22544A-7EE6-4342-B048-85BDC9FD1C3A}</a:tableStyleId>
              </a:tblPr>
              <a:tblGrid>
                <a:gridCol w="2512646">
                  <a:extLst>
                    <a:ext uri="{9D8B030D-6E8A-4147-A177-3AD203B41FA5}">
                      <a16:colId xmlns:a16="http://schemas.microsoft.com/office/drawing/2014/main" val="2498939089"/>
                    </a:ext>
                  </a:extLst>
                </a:gridCol>
                <a:gridCol w="2512646">
                  <a:extLst>
                    <a:ext uri="{9D8B030D-6E8A-4147-A177-3AD203B41FA5}">
                      <a16:colId xmlns:a16="http://schemas.microsoft.com/office/drawing/2014/main" val="4266984308"/>
                    </a:ext>
                  </a:extLst>
                </a:gridCol>
              </a:tblGrid>
              <a:tr h="365729">
                <a:tc>
                  <a:txBody>
                    <a:bodyPr/>
                    <a:lstStyle/>
                    <a:p>
                      <a:pPr algn="ctr"/>
                      <a:r>
                        <a:rPr lang="en-US" sz="2000" dirty="0">
                          <a:latin typeface="Comic Sans MS" panose="030F0902030302020204" pitchFamily="66" charset="0"/>
                        </a:rPr>
                        <a:t>Optimal N</a:t>
                      </a:r>
                    </a:p>
                  </a:txBody>
                  <a:tcPr/>
                </a:tc>
                <a:tc>
                  <a:txBody>
                    <a:bodyPr/>
                    <a:lstStyle/>
                    <a:p>
                      <a:pPr algn="ctr"/>
                      <a:r>
                        <a:rPr lang="en-US" sz="2000" dirty="0">
                          <a:latin typeface="Comic Sans MS" panose="030F0902030302020204" pitchFamily="66" charset="0"/>
                        </a:rPr>
                        <a:t>Optimal </a:t>
                      </a:r>
                      <a:r>
                        <a:rPr lang="en-US" sz="2000" dirty="0" err="1">
                          <a:latin typeface="Comic Sans MS" panose="030F0902030302020204" pitchFamily="66" charset="0"/>
                        </a:rPr>
                        <a:t>mtry</a:t>
                      </a:r>
                      <a:endParaRPr lang="en-US" sz="2000" dirty="0">
                        <a:latin typeface="Comic Sans MS" panose="030F0902030302020204" pitchFamily="66" charset="0"/>
                      </a:endParaRPr>
                    </a:p>
                  </a:txBody>
                  <a:tcPr/>
                </a:tc>
                <a:extLst>
                  <a:ext uri="{0D108BD9-81ED-4DB2-BD59-A6C34878D82A}">
                    <a16:rowId xmlns:a16="http://schemas.microsoft.com/office/drawing/2014/main" val="1123524148"/>
                  </a:ext>
                </a:extLst>
              </a:tr>
              <a:tr h="365729">
                <a:tc>
                  <a:txBody>
                    <a:bodyPr/>
                    <a:lstStyle/>
                    <a:p>
                      <a:pPr algn="ctr"/>
                      <a:r>
                        <a:rPr lang="en-US" sz="2000" dirty="0">
                          <a:latin typeface="Comic Sans MS" panose="030F0902030302020204" pitchFamily="66" charset="0"/>
                        </a:rPr>
                        <a:t>300</a:t>
                      </a:r>
                    </a:p>
                  </a:txBody>
                  <a:tcPr/>
                </a:tc>
                <a:tc>
                  <a:txBody>
                    <a:bodyPr/>
                    <a:lstStyle/>
                    <a:p>
                      <a:pPr algn="ctr"/>
                      <a:r>
                        <a:rPr lang="en-US" sz="2000" dirty="0">
                          <a:latin typeface="Comic Sans MS" panose="030F0902030302020204" pitchFamily="66" charset="0"/>
                        </a:rPr>
                        <a:t>9</a:t>
                      </a:r>
                    </a:p>
                  </a:txBody>
                  <a:tcPr/>
                </a:tc>
                <a:extLst>
                  <a:ext uri="{0D108BD9-81ED-4DB2-BD59-A6C34878D82A}">
                    <a16:rowId xmlns:a16="http://schemas.microsoft.com/office/drawing/2014/main" val="1887472129"/>
                  </a:ext>
                </a:extLst>
              </a:tr>
            </a:tbl>
          </a:graphicData>
        </a:graphic>
      </p:graphicFrame>
      <p:graphicFrame>
        <p:nvGraphicFramePr>
          <p:cNvPr id="18" name="Table 18">
            <a:extLst>
              <a:ext uri="{FF2B5EF4-FFF2-40B4-BE49-F238E27FC236}">
                <a16:creationId xmlns:a16="http://schemas.microsoft.com/office/drawing/2014/main" id="{62F93DFD-1B11-4856-9BB5-14F6FF92230A}"/>
              </a:ext>
            </a:extLst>
          </p:cNvPr>
          <p:cNvGraphicFramePr>
            <a:graphicFrameLocks noGrp="1"/>
          </p:cNvGraphicFramePr>
          <p:nvPr>
            <p:extLst>
              <p:ext uri="{D42A27DB-BD31-4B8C-83A1-F6EECF244321}">
                <p14:modId xmlns:p14="http://schemas.microsoft.com/office/powerpoint/2010/main" val="820991994"/>
              </p:ext>
            </p:extLst>
          </p:nvPr>
        </p:nvGraphicFramePr>
        <p:xfrm>
          <a:off x="6237143" y="6013876"/>
          <a:ext cx="5025292" cy="792480"/>
        </p:xfrm>
        <a:graphic>
          <a:graphicData uri="http://schemas.openxmlformats.org/drawingml/2006/table">
            <a:tbl>
              <a:tblPr firstRow="1" bandRow="1">
                <a:tableStyleId>{5C22544A-7EE6-4342-B048-85BDC9FD1C3A}</a:tableStyleId>
              </a:tblPr>
              <a:tblGrid>
                <a:gridCol w="2512646">
                  <a:extLst>
                    <a:ext uri="{9D8B030D-6E8A-4147-A177-3AD203B41FA5}">
                      <a16:colId xmlns:a16="http://schemas.microsoft.com/office/drawing/2014/main" val="3817653458"/>
                    </a:ext>
                  </a:extLst>
                </a:gridCol>
                <a:gridCol w="2512646">
                  <a:extLst>
                    <a:ext uri="{9D8B030D-6E8A-4147-A177-3AD203B41FA5}">
                      <a16:colId xmlns:a16="http://schemas.microsoft.com/office/drawing/2014/main" val="2851534346"/>
                    </a:ext>
                  </a:extLst>
                </a:gridCol>
              </a:tblGrid>
              <a:tr h="365760">
                <a:tc>
                  <a:txBody>
                    <a:bodyPr/>
                    <a:lstStyle/>
                    <a:p>
                      <a:pPr algn="ctr"/>
                      <a:r>
                        <a:rPr lang="en-US" sz="2000" dirty="0">
                          <a:latin typeface="Comic Sans MS" panose="030F0902030302020204" pitchFamily="66" charset="0"/>
                        </a:rPr>
                        <a:t>OOB error </a:t>
                      </a:r>
                    </a:p>
                  </a:txBody>
                  <a:tcPr/>
                </a:tc>
                <a:tc>
                  <a:txBody>
                    <a:bodyPr/>
                    <a:lstStyle/>
                    <a:p>
                      <a:pPr algn="ctr"/>
                      <a:r>
                        <a:rPr lang="en-US" sz="2000" dirty="0">
                          <a:latin typeface="Comic Sans MS" panose="030F0902030302020204" pitchFamily="66" charset="0"/>
                        </a:rPr>
                        <a:t>Accuracy</a:t>
                      </a:r>
                    </a:p>
                  </a:txBody>
                  <a:tcPr/>
                </a:tc>
                <a:extLst>
                  <a:ext uri="{0D108BD9-81ED-4DB2-BD59-A6C34878D82A}">
                    <a16:rowId xmlns:a16="http://schemas.microsoft.com/office/drawing/2014/main" val="3891306973"/>
                  </a:ext>
                </a:extLst>
              </a:tr>
              <a:tr h="365760">
                <a:tc>
                  <a:txBody>
                    <a:bodyPr/>
                    <a:lstStyle/>
                    <a:p>
                      <a:pPr algn="ctr"/>
                      <a:r>
                        <a:rPr lang="en-US" sz="2000" dirty="0">
                          <a:latin typeface="Comic Sans MS" panose="030F0902030302020204" pitchFamily="66" charset="0"/>
                        </a:rPr>
                        <a:t>4.09%</a:t>
                      </a:r>
                    </a:p>
                  </a:txBody>
                  <a:tcPr/>
                </a:tc>
                <a:tc>
                  <a:txBody>
                    <a:bodyPr/>
                    <a:lstStyle/>
                    <a:p>
                      <a:pPr algn="ctr"/>
                      <a:r>
                        <a:rPr lang="en-US" sz="2000" dirty="0">
                          <a:latin typeface="Comic Sans MS" panose="030F0902030302020204" pitchFamily="66" charset="0"/>
                        </a:rPr>
                        <a:t>96.01%</a:t>
                      </a:r>
                    </a:p>
                  </a:txBody>
                  <a:tcPr/>
                </a:tc>
                <a:extLst>
                  <a:ext uri="{0D108BD9-81ED-4DB2-BD59-A6C34878D82A}">
                    <a16:rowId xmlns:a16="http://schemas.microsoft.com/office/drawing/2014/main" val="1402519235"/>
                  </a:ext>
                </a:extLst>
              </a:tr>
            </a:tbl>
          </a:graphicData>
        </a:graphic>
      </p:graphicFrame>
    </p:spTree>
    <p:extLst>
      <p:ext uri="{BB962C8B-B14F-4D97-AF65-F5344CB8AC3E}">
        <p14:creationId xmlns:p14="http://schemas.microsoft.com/office/powerpoint/2010/main" val="3168650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CE514-4339-44D6-8178-4E356D002FE7}"/>
              </a:ext>
            </a:extLst>
          </p:cNvPr>
          <p:cNvSpPr>
            <a:spLocks noGrp="1"/>
          </p:cNvSpPr>
          <p:nvPr>
            <p:ph type="title"/>
          </p:nvPr>
        </p:nvSpPr>
        <p:spPr>
          <a:xfrm>
            <a:off x="227076" y="179422"/>
            <a:ext cx="10901172" cy="1007408"/>
          </a:xfrm>
        </p:spPr>
        <p:txBody>
          <a:bodyPr>
            <a:normAutofit/>
          </a:bodyPr>
          <a:lstStyle/>
          <a:p>
            <a:r>
              <a:rPr lang="en-US" sz="4400" dirty="0">
                <a:latin typeface="Modern Love" panose="04090805081005020601" pitchFamily="82" charset="0"/>
              </a:rPr>
              <a:t>Important variables</a:t>
            </a:r>
          </a:p>
        </p:txBody>
      </p:sp>
      <p:pic>
        <p:nvPicPr>
          <p:cNvPr id="4" name="Content Placeholder 3" descr="A screenshot of a social media post&#10;&#10;Description automatically generated">
            <a:extLst>
              <a:ext uri="{FF2B5EF4-FFF2-40B4-BE49-F238E27FC236}">
                <a16:creationId xmlns:a16="http://schemas.microsoft.com/office/drawing/2014/main" id="{A654B874-D595-42EB-B069-536141A2571F}"/>
              </a:ext>
            </a:extLst>
          </p:cNvPr>
          <p:cNvPicPr>
            <a:picLocks noGrp="1"/>
          </p:cNvPicPr>
          <p:nvPr>
            <p:ph idx="1"/>
          </p:nvPr>
        </p:nvPicPr>
        <p:blipFill>
          <a:blip r:embed="rId3"/>
          <a:stretch>
            <a:fillRect/>
          </a:stretch>
        </p:blipFill>
        <p:spPr>
          <a:xfrm>
            <a:off x="5697415" y="1218423"/>
            <a:ext cx="6267509" cy="4883439"/>
          </a:xfrm>
          <a:prstGeom prst="rect">
            <a:avLst/>
          </a:prstGeom>
        </p:spPr>
      </p:pic>
      <p:pic>
        <p:nvPicPr>
          <p:cNvPr id="8" name="Picture 7">
            <a:extLst>
              <a:ext uri="{FF2B5EF4-FFF2-40B4-BE49-F238E27FC236}">
                <a16:creationId xmlns:a16="http://schemas.microsoft.com/office/drawing/2014/main" id="{A57639D4-7F56-4ABB-90D8-807169A2A3EC}"/>
              </a:ext>
            </a:extLst>
          </p:cNvPr>
          <p:cNvPicPr>
            <a:picLocks noChangeAspect="1"/>
          </p:cNvPicPr>
          <p:nvPr/>
        </p:nvPicPr>
        <p:blipFill>
          <a:blip r:embed="rId4"/>
          <a:stretch>
            <a:fillRect/>
          </a:stretch>
        </p:blipFill>
        <p:spPr>
          <a:xfrm>
            <a:off x="227076" y="1218423"/>
            <a:ext cx="5273497" cy="4713454"/>
          </a:xfrm>
          <a:prstGeom prst="rect">
            <a:avLst/>
          </a:prstGeom>
        </p:spPr>
      </p:pic>
      <p:sp>
        <p:nvSpPr>
          <p:cNvPr id="3" name="TextBox 2">
            <a:extLst>
              <a:ext uri="{FF2B5EF4-FFF2-40B4-BE49-F238E27FC236}">
                <a16:creationId xmlns:a16="http://schemas.microsoft.com/office/drawing/2014/main" id="{6FB7F25A-BFE9-C04E-B136-6E23F368FEF9}"/>
              </a:ext>
            </a:extLst>
          </p:cNvPr>
          <p:cNvSpPr txBox="1"/>
          <p:nvPr/>
        </p:nvSpPr>
        <p:spPr>
          <a:xfrm>
            <a:off x="95579" y="6133455"/>
            <a:ext cx="11203671" cy="1015663"/>
          </a:xfrm>
          <a:prstGeom prst="rect">
            <a:avLst/>
          </a:prstGeom>
          <a:noFill/>
        </p:spPr>
        <p:txBody>
          <a:bodyPr wrap="square" rtlCol="0">
            <a:spAutoFit/>
          </a:bodyPr>
          <a:lstStyle/>
          <a:p>
            <a:pPr marL="342900" indent="-342900">
              <a:buClr>
                <a:schemeClr val="accent2"/>
              </a:buClr>
              <a:buFont typeface="Wingdings" pitchFamily="2" charset="2"/>
              <a:buChar char="§"/>
            </a:pPr>
            <a:r>
              <a:rPr lang="en-US" sz="2000" b="1" dirty="0">
                <a:solidFill>
                  <a:srgbClr val="FF0000"/>
                </a:solidFill>
                <a:latin typeface="Comic Sans MS" panose="030F0902030302020204" pitchFamily="66" charset="0"/>
              </a:rPr>
              <a:t>Top 3 Important variables</a:t>
            </a:r>
            <a:r>
              <a:rPr lang="en-US" sz="2000" dirty="0">
                <a:latin typeface="Comic Sans MS" panose="030F0902030302020204" pitchFamily="66" charset="0"/>
              </a:rPr>
              <a:t>: Inflight entertainment, seat comfort, and ease of online booking</a:t>
            </a:r>
          </a:p>
          <a:p>
            <a:endParaRPr lang="en-US" sz="2000" dirty="0">
              <a:latin typeface="Comic Sans MS" panose="030F0902030302020204" pitchFamily="66" charset="0"/>
            </a:endParaRPr>
          </a:p>
        </p:txBody>
      </p:sp>
    </p:spTree>
    <p:extLst>
      <p:ext uri="{BB962C8B-B14F-4D97-AF65-F5344CB8AC3E}">
        <p14:creationId xmlns:p14="http://schemas.microsoft.com/office/powerpoint/2010/main" val="42469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D8C5-7F59-8742-A7EE-A0C0170D4D4A}"/>
              </a:ext>
            </a:extLst>
          </p:cNvPr>
          <p:cNvSpPr>
            <a:spLocks noGrp="1"/>
          </p:cNvSpPr>
          <p:nvPr>
            <p:ph type="title"/>
          </p:nvPr>
        </p:nvSpPr>
        <p:spPr>
          <a:xfrm>
            <a:off x="1063752" y="-7890"/>
            <a:ext cx="11128248" cy="1609344"/>
          </a:xfrm>
        </p:spPr>
        <p:txBody>
          <a:bodyPr>
            <a:normAutofit/>
          </a:bodyPr>
          <a:lstStyle/>
          <a:p>
            <a:r>
              <a:rPr lang="en-US" sz="4400" dirty="0">
                <a:latin typeface="Modern Love" pitchFamily="82" charset="0"/>
              </a:rPr>
              <a:t>GRADIENT BOOSTING MACHINE </a:t>
            </a:r>
            <a:br>
              <a:rPr lang="en-US" sz="4400" dirty="0">
                <a:latin typeface="Modern Love" pitchFamily="82" charset="0"/>
              </a:rPr>
            </a:br>
            <a:r>
              <a:rPr lang="en-US" sz="4400" dirty="0">
                <a:latin typeface="Modern Love" pitchFamily="82" charset="0"/>
              </a:rPr>
              <a:t>(GBM) MODEL</a:t>
            </a:r>
          </a:p>
        </p:txBody>
      </p:sp>
      <p:sp>
        <p:nvSpPr>
          <p:cNvPr id="3" name="Content Placeholder 2">
            <a:extLst>
              <a:ext uri="{FF2B5EF4-FFF2-40B4-BE49-F238E27FC236}">
                <a16:creationId xmlns:a16="http://schemas.microsoft.com/office/drawing/2014/main" id="{CFF1FEF4-BF7A-3B45-8D61-E485DE776515}"/>
              </a:ext>
            </a:extLst>
          </p:cNvPr>
          <p:cNvSpPr>
            <a:spLocks noGrp="1"/>
          </p:cNvSpPr>
          <p:nvPr>
            <p:ph idx="1"/>
          </p:nvPr>
        </p:nvSpPr>
        <p:spPr>
          <a:xfrm>
            <a:off x="1069848" y="1454912"/>
            <a:ext cx="10058400" cy="5335270"/>
          </a:xfrm>
        </p:spPr>
        <p:txBody>
          <a:bodyPr>
            <a:normAutofit/>
          </a:bodyPr>
          <a:lstStyle/>
          <a:p>
            <a:r>
              <a:rPr lang="en-US" sz="1800" dirty="0">
                <a:latin typeface="Comic Sans MS" panose="030F0902030302020204" pitchFamily="66" charset="0"/>
              </a:rPr>
              <a:t>First GBM Model(</a:t>
            </a:r>
            <a:r>
              <a:rPr lang="en-US" sz="1800" dirty="0" err="1">
                <a:latin typeface="Comic Sans MS" panose="030F0902030302020204" pitchFamily="66" charset="0"/>
              </a:rPr>
              <a:t>gbm_model</a:t>
            </a:r>
            <a:r>
              <a:rPr lang="en-US" sz="1800" dirty="0">
                <a:latin typeface="Comic Sans MS" panose="030F0902030302020204" pitchFamily="66" charset="0"/>
              </a:rPr>
              <a:t>)</a:t>
            </a:r>
          </a:p>
          <a:p>
            <a:endParaRPr lang="en-US" sz="1800" dirty="0">
              <a:latin typeface="Comic Sans MS" panose="030F0902030302020204" pitchFamily="66" charset="0"/>
            </a:endParaRPr>
          </a:p>
        </p:txBody>
      </p:sp>
      <p:graphicFrame>
        <p:nvGraphicFramePr>
          <p:cNvPr id="8" name="Table 8">
            <a:extLst>
              <a:ext uri="{FF2B5EF4-FFF2-40B4-BE49-F238E27FC236}">
                <a16:creationId xmlns:a16="http://schemas.microsoft.com/office/drawing/2014/main" id="{18BF837C-8F3B-C14C-92F6-7B3D24662303}"/>
              </a:ext>
            </a:extLst>
          </p:cNvPr>
          <p:cNvGraphicFramePr>
            <a:graphicFrameLocks noGrp="1"/>
          </p:cNvGraphicFramePr>
          <p:nvPr>
            <p:extLst>
              <p:ext uri="{D42A27DB-BD31-4B8C-83A1-F6EECF244321}">
                <p14:modId xmlns:p14="http://schemas.microsoft.com/office/powerpoint/2010/main" val="759239617"/>
              </p:ext>
            </p:extLst>
          </p:nvPr>
        </p:nvGraphicFramePr>
        <p:xfrm>
          <a:off x="6532748" y="5382952"/>
          <a:ext cx="5427148" cy="741680"/>
        </p:xfrm>
        <a:graphic>
          <a:graphicData uri="http://schemas.openxmlformats.org/drawingml/2006/table">
            <a:tbl>
              <a:tblPr firstRow="1" bandRow="1">
                <a:tableStyleId>{5C22544A-7EE6-4342-B048-85BDC9FD1C3A}</a:tableStyleId>
              </a:tblPr>
              <a:tblGrid>
                <a:gridCol w="2713574">
                  <a:extLst>
                    <a:ext uri="{9D8B030D-6E8A-4147-A177-3AD203B41FA5}">
                      <a16:colId xmlns:a16="http://schemas.microsoft.com/office/drawing/2014/main" val="1558106948"/>
                    </a:ext>
                  </a:extLst>
                </a:gridCol>
                <a:gridCol w="2713574">
                  <a:extLst>
                    <a:ext uri="{9D8B030D-6E8A-4147-A177-3AD203B41FA5}">
                      <a16:colId xmlns:a16="http://schemas.microsoft.com/office/drawing/2014/main" val="3808093328"/>
                    </a:ext>
                  </a:extLst>
                </a:gridCol>
              </a:tblGrid>
              <a:tr h="370840">
                <a:tc>
                  <a:txBody>
                    <a:bodyPr/>
                    <a:lstStyle/>
                    <a:p>
                      <a:pPr algn="ctr"/>
                      <a:r>
                        <a:rPr lang="en-US" dirty="0">
                          <a:latin typeface="Comic Sans MS" panose="030F0902030302020204" pitchFamily="66" charset="0"/>
                        </a:rPr>
                        <a:t>NUMBER OF TREES</a:t>
                      </a:r>
                    </a:p>
                  </a:txBody>
                  <a:tcPr/>
                </a:tc>
                <a:tc>
                  <a:txBody>
                    <a:bodyPr/>
                    <a:lstStyle/>
                    <a:p>
                      <a:pPr algn="ctr"/>
                      <a:r>
                        <a:rPr lang="en-US" dirty="0">
                          <a:latin typeface="Comic Sans MS" panose="030F0902030302020204" pitchFamily="66" charset="0"/>
                        </a:rPr>
                        <a:t>RMSE</a:t>
                      </a:r>
                    </a:p>
                  </a:txBody>
                  <a:tcPr/>
                </a:tc>
                <a:extLst>
                  <a:ext uri="{0D108BD9-81ED-4DB2-BD59-A6C34878D82A}">
                    <a16:rowId xmlns:a16="http://schemas.microsoft.com/office/drawing/2014/main" val="1651246589"/>
                  </a:ext>
                </a:extLst>
              </a:tr>
              <a:tr h="370840">
                <a:tc>
                  <a:txBody>
                    <a:bodyPr/>
                    <a:lstStyle/>
                    <a:p>
                      <a:pPr algn="ctr"/>
                      <a:r>
                        <a:rPr lang="en-US" dirty="0">
                          <a:latin typeface="Comic Sans MS" panose="030F0902030302020204" pitchFamily="66" charset="0"/>
                        </a:rPr>
                        <a:t>10,000</a:t>
                      </a:r>
                    </a:p>
                  </a:txBody>
                  <a:tcPr/>
                </a:tc>
                <a:tc>
                  <a:txBody>
                    <a:bodyPr/>
                    <a:lstStyle/>
                    <a:p>
                      <a:pPr algn="ctr"/>
                      <a:r>
                        <a:rPr lang="en-US" dirty="0">
                          <a:latin typeface="Comic Sans MS" panose="030F0902030302020204" pitchFamily="66" charset="0"/>
                        </a:rPr>
                        <a:t>0.3167633</a:t>
                      </a:r>
                    </a:p>
                  </a:txBody>
                  <a:tcPr/>
                </a:tc>
                <a:extLst>
                  <a:ext uri="{0D108BD9-81ED-4DB2-BD59-A6C34878D82A}">
                    <a16:rowId xmlns:a16="http://schemas.microsoft.com/office/drawing/2014/main" val="3193183356"/>
                  </a:ext>
                </a:extLst>
              </a:tr>
            </a:tbl>
          </a:graphicData>
        </a:graphic>
      </p:graphicFrame>
      <p:pic>
        <p:nvPicPr>
          <p:cNvPr id="10" name="Picture 9" descr="A picture containing screenshot&#10;&#10;Description automatically generated">
            <a:extLst>
              <a:ext uri="{FF2B5EF4-FFF2-40B4-BE49-F238E27FC236}">
                <a16:creationId xmlns:a16="http://schemas.microsoft.com/office/drawing/2014/main" id="{DDB1D90D-33A0-EF41-87B2-3A4BC2AD11BB}"/>
              </a:ext>
            </a:extLst>
          </p:cNvPr>
          <p:cNvPicPr>
            <a:picLocks noChangeAspect="1"/>
          </p:cNvPicPr>
          <p:nvPr/>
        </p:nvPicPr>
        <p:blipFill>
          <a:blip r:embed="rId3"/>
          <a:stretch>
            <a:fillRect/>
          </a:stretch>
        </p:blipFill>
        <p:spPr>
          <a:xfrm>
            <a:off x="902894" y="3310909"/>
            <a:ext cx="5626806" cy="343015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4DB252B-70CF-5E4A-9AE5-E4825BC5FA0E}"/>
              </a:ext>
            </a:extLst>
          </p:cNvPr>
          <p:cNvPicPr>
            <a:picLocks noChangeAspect="1"/>
          </p:cNvPicPr>
          <p:nvPr/>
        </p:nvPicPr>
        <p:blipFill>
          <a:blip r:embed="rId4"/>
          <a:stretch>
            <a:fillRect/>
          </a:stretch>
        </p:blipFill>
        <p:spPr>
          <a:xfrm>
            <a:off x="1410276" y="1832811"/>
            <a:ext cx="7127009" cy="1527216"/>
          </a:xfrm>
          <a:prstGeom prst="rect">
            <a:avLst/>
          </a:prstGeom>
        </p:spPr>
      </p:pic>
      <p:sp>
        <p:nvSpPr>
          <p:cNvPr id="13" name="TextBox 12">
            <a:extLst>
              <a:ext uri="{FF2B5EF4-FFF2-40B4-BE49-F238E27FC236}">
                <a16:creationId xmlns:a16="http://schemas.microsoft.com/office/drawing/2014/main" id="{F2A9D856-FC37-5F44-8001-E709C00EAC4C}"/>
              </a:ext>
            </a:extLst>
          </p:cNvPr>
          <p:cNvSpPr txBox="1"/>
          <p:nvPr/>
        </p:nvSpPr>
        <p:spPr>
          <a:xfrm>
            <a:off x="6502153" y="3702548"/>
            <a:ext cx="5626807"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mic Sans MS" panose="030F0902030302020204" pitchFamily="66" charset="0"/>
              </a:rPr>
              <a:t>10,000 iterations were performed, and the </a:t>
            </a:r>
          </a:p>
          <a:p>
            <a:r>
              <a:rPr lang="en-US" sz="2000" dirty="0">
                <a:latin typeface="Comic Sans MS" panose="030F0902030302020204" pitchFamily="66" charset="0"/>
              </a:rPr>
              <a:t>best cross-validation iteration was 10,000</a:t>
            </a:r>
          </a:p>
          <a:p>
            <a:pPr marL="285750" indent="-285750">
              <a:buFont typeface="Arial" panose="020B0604020202020204" pitchFamily="34" charset="0"/>
              <a:buChar char="•"/>
            </a:pPr>
            <a:r>
              <a:rPr lang="en-US" sz="2000" dirty="0">
                <a:latin typeface="Comic Sans MS" panose="030F0902030302020204" pitchFamily="66" charset="0"/>
              </a:rPr>
              <a:t>The validation error decreases as the optimum iteration move to 10,000</a:t>
            </a:r>
          </a:p>
        </p:txBody>
      </p:sp>
    </p:spTree>
    <p:extLst>
      <p:ext uri="{BB962C8B-B14F-4D97-AF65-F5344CB8AC3E}">
        <p14:creationId xmlns:p14="http://schemas.microsoft.com/office/powerpoint/2010/main" val="21499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502E3E-7314-4EFE-8D18-7F38D36361D7}"/>
              </a:ext>
            </a:extLst>
          </p:cNvPr>
          <p:cNvSpPr>
            <a:spLocks noGrp="1"/>
          </p:cNvSpPr>
          <p:nvPr>
            <p:ph type="title"/>
          </p:nvPr>
        </p:nvSpPr>
        <p:spPr>
          <a:xfrm>
            <a:off x="686284" y="193432"/>
            <a:ext cx="10441964" cy="1459524"/>
          </a:xfrm>
        </p:spPr>
        <p:txBody>
          <a:bodyPr>
            <a:normAutofit/>
          </a:bodyPr>
          <a:lstStyle/>
          <a:p>
            <a:r>
              <a:rPr lang="en-US" sz="4400" dirty="0">
                <a:latin typeface="Modern Love" panose="04090805081005020601" pitchFamily="82" charset="0"/>
              </a:rPr>
              <a:t>INTRODUCTION</a:t>
            </a:r>
          </a:p>
        </p:txBody>
      </p:sp>
      <p:sp>
        <p:nvSpPr>
          <p:cNvPr id="6" name="Content Placeholder 5">
            <a:extLst>
              <a:ext uri="{FF2B5EF4-FFF2-40B4-BE49-F238E27FC236}">
                <a16:creationId xmlns:a16="http://schemas.microsoft.com/office/drawing/2014/main" id="{04F9E02D-BB3E-4B6B-B796-13D10AD3FCAD}"/>
              </a:ext>
            </a:extLst>
          </p:cNvPr>
          <p:cNvSpPr>
            <a:spLocks noGrp="1"/>
          </p:cNvSpPr>
          <p:nvPr>
            <p:ph idx="1"/>
          </p:nvPr>
        </p:nvSpPr>
        <p:spPr>
          <a:xfrm>
            <a:off x="875018" y="5034563"/>
            <a:ext cx="10441963" cy="1459524"/>
          </a:xfrm>
        </p:spPr>
        <p:txBody>
          <a:bodyPr>
            <a:normAutofit/>
          </a:bodyPr>
          <a:lstStyle/>
          <a:p>
            <a:pPr marL="0" indent="0">
              <a:buNone/>
            </a:pPr>
            <a:endParaRPr lang="en-US" dirty="0">
              <a:latin typeface="Comic Sans MS" panose="030F0902030302020204" pitchFamily="66" charset="0"/>
            </a:endParaRPr>
          </a:p>
          <a:p>
            <a:r>
              <a:rPr lang="en-US" dirty="0">
                <a:solidFill>
                  <a:srgbClr val="FF0000"/>
                </a:solidFill>
                <a:latin typeface="Comic Sans MS" panose="030F0902030302020204" pitchFamily="66" charset="0"/>
              </a:rPr>
              <a:t>Business problem</a:t>
            </a:r>
            <a:r>
              <a:rPr lang="en-US" dirty="0">
                <a:latin typeface="Comic Sans MS" panose="030F0902030302020204" pitchFamily="66" charset="0"/>
              </a:rPr>
              <a:t>: The satisfaction level of our passengers is not very high</a:t>
            </a:r>
          </a:p>
          <a:p>
            <a:r>
              <a:rPr lang="en-US" dirty="0">
                <a:solidFill>
                  <a:srgbClr val="FF0000"/>
                </a:solidFill>
                <a:latin typeface="Comic Sans MS" panose="030F0902030302020204" pitchFamily="66" charset="0"/>
              </a:rPr>
              <a:t>Business goal</a:t>
            </a:r>
            <a:r>
              <a:rPr lang="en-US" dirty="0">
                <a:latin typeface="Comic Sans MS" panose="030F0902030302020204" pitchFamily="66" charset="0"/>
              </a:rPr>
              <a:t>: explore ways to increase US airline passengers’ satisfaction level</a:t>
            </a:r>
          </a:p>
        </p:txBody>
      </p:sp>
      <p:pic>
        <p:nvPicPr>
          <p:cNvPr id="3" name="Picture 2">
            <a:extLst>
              <a:ext uri="{FF2B5EF4-FFF2-40B4-BE49-F238E27FC236}">
                <a16:creationId xmlns:a16="http://schemas.microsoft.com/office/drawing/2014/main" id="{0F715BEB-75CA-425F-B69B-2A6186DD8A4B}"/>
              </a:ext>
            </a:extLst>
          </p:cNvPr>
          <p:cNvPicPr>
            <a:picLocks noChangeAspect="1"/>
          </p:cNvPicPr>
          <p:nvPr/>
        </p:nvPicPr>
        <p:blipFill>
          <a:blip r:embed="rId3"/>
          <a:stretch>
            <a:fillRect/>
          </a:stretch>
        </p:blipFill>
        <p:spPr>
          <a:xfrm>
            <a:off x="686285" y="1508853"/>
            <a:ext cx="5011130" cy="3400425"/>
          </a:xfrm>
          <a:prstGeom prst="rect">
            <a:avLst/>
          </a:prstGeom>
        </p:spPr>
      </p:pic>
      <p:pic>
        <p:nvPicPr>
          <p:cNvPr id="9" name="Picture 8">
            <a:extLst>
              <a:ext uri="{FF2B5EF4-FFF2-40B4-BE49-F238E27FC236}">
                <a16:creationId xmlns:a16="http://schemas.microsoft.com/office/drawing/2014/main" id="{8C44B9CE-24DC-4F06-8644-E966FF77FD71}"/>
              </a:ext>
            </a:extLst>
          </p:cNvPr>
          <p:cNvPicPr>
            <a:picLocks noChangeAspect="1"/>
          </p:cNvPicPr>
          <p:nvPr/>
        </p:nvPicPr>
        <p:blipFill>
          <a:blip r:embed="rId4"/>
          <a:stretch>
            <a:fillRect/>
          </a:stretch>
        </p:blipFill>
        <p:spPr>
          <a:xfrm>
            <a:off x="5697416" y="1508853"/>
            <a:ext cx="5808300" cy="3400426"/>
          </a:xfrm>
          <a:prstGeom prst="rect">
            <a:avLst/>
          </a:prstGeom>
        </p:spPr>
      </p:pic>
    </p:spTree>
    <p:extLst>
      <p:ext uri="{BB962C8B-B14F-4D97-AF65-F5344CB8AC3E}">
        <p14:creationId xmlns:p14="http://schemas.microsoft.com/office/powerpoint/2010/main" val="343856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BD8C5-7F59-8742-A7EE-A0C0170D4D4A}"/>
              </a:ext>
            </a:extLst>
          </p:cNvPr>
          <p:cNvSpPr>
            <a:spLocks noGrp="1"/>
          </p:cNvSpPr>
          <p:nvPr>
            <p:ph type="title"/>
          </p:nvPr>
        </p:nvSpPr>
        <p:spPr>
          <a:xfrm>
            <a:off x="152400" y="-25688"/>
            <a:ext cx="11139054" cy="1152144"/>
          </a:xfrm>
        </p:spPr>
        <p:txBody>
          <a:bodyPr>
            <a:normAutofit/>
          </a:bodyPr>
          <a:lstStyle/>
          <a:p>
            <a:pPr algn="ctr"/>
            <a:r>
              <a:rPr lang="en-US" sz="4400" dirty="0">
                <a:latin typeface="Modern Love" pitchFamily="82" charset="0"/>
              </a:rPr>
              <a:t>GBM MODEL</a:t>
            </a:r>
          </a:p>
        </p:txBody>
      </p:sp>
      <p:pic>
        <p:nvPicPr>
          <p:cNvPr id="6" name="Picture 5" descr="A screenshot of a cell phone&#10;&#10;Description automatically generated">
            <a:extLst>
              <a:ext uri="{FF2B5EF4-FFF2-40B4-BE49-F238E27FC236}">
                <a16:creationId xmlns:a16="http://schemas.microsoft.com/office/drawing/2014/main" id="{14FCADF9-E0A8-3749-A360-0C62EE6976E0}"/>
              </a:ext>
            </a:extLst>
          </p:cNvPr>
          <p:cNvPicPr>
            <a:picLocks noChangeAspect="1"/>
          </p:cNvPicPr>
          <p:nvPr/>
        </p:nvPicPr>
        <p:blipFill>
          <a:blip r:embed="rId3"/>
          <a:stretch>
            <a:fillRect/>
          </a:stretch>
        </p:blipFill>
        <p:spPr>
          <a:xfrm>
            <a:off x="703752" y="3472731"/>
            <a:ext cx="5347855" cy="3369147"/>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DE5838-BCB1-4143-994A-97D75701DEE7}"/>
              </a:ext>
            </a:extLst>
          </p:cNvPr>
          <p:cNvPicPr>
            <a:picLocks noChangeAspect="1"/>
          </p:cNvPicPr>
          <p:nvPr/>
        </p:nvPicPr>
        <p:blipFill>
          <a:blip r:embed="rId4"/>
          <a:stretch>
            <a:fillRect/>
          </a:stretch>
        </p:blipFill>
        <p:spPr>
          <a:xfrm>
            <a:off x="703752" y="1770056"/>
            <a:ext cx="7691506" cy="1615214"/>
          </a:xfrm>
          <a:prstGeom prst="rect">
            <a:avLst/>
          </a:prstGeom>
        </p:spPr>
      </p:pic>
      <p:sp>
        <p:nvSpPr>
          <p:cNvPr id="3" name="Content Placeholder 2">
            <a:extLst>
              <a:ext uri="{FF2B5EF4-FFF2-40B4-BE49-F238E27FC236}">
                <a16:creationId xmlns:a16="http://schemas.microsoft.com/office/drawing/2014/main" id="{CFF1FEF4-BF7A-3B45-8D61-E485DE776515}"/>
              </a:ext>
            </a:extLst>
          </p:cNvPr>
          <p:cNvSpPr>
            <a:spLocks noGrp="1"/>
          </p:cNvSpPr>
          <p:nvPr>
            <p:ph idx="1"/>
          </p:nvPr>
        </p:nvSpPr>
        <p:spPr>
          <a:xfrm>
            <a:off x="703752" y="1177790"/>
            <a:ext cx="5787625" cy="580228"/>
          </a:xfrm>
        </p:spPr>
        <p:txBody>
          <a:bodyPr>
            <a:normAutofit/>
          </a:bodyPr>
          <a:lstStyle/>
          <a:p>
            <a:r>
              <a:rPr lang="en-US" dirty="0">
                <a:latin typeface="Comic Sans MS" panose="030F0902030302020204" pitchFamily="66" charset="0"/>
              </a:rPr>
              <a:t>Second GBM Model(gbm_model2)</a:t>
            </a:r>
          </a:p>
        </p:txBody>
      </p:sp>
      <p:sp>
        <p:nvSpPr>
          <p:cNvPr id="9" name="Cloud 8">
            <a:extLst>
              <a:ext uri="{FF2B5EF4-FFF2-40B4-BE49-F238E27FC236}">
                <a16:creationId xmlns:a16="http://schemas.microsoft.com/office/drawing/2014/main" id="{FB909DE4-978B-5C48-BA44-7DA705B81217}"/>
              </a:ext>
            </a:extLst>
          </p:cNvPr>
          <p:cNvSpPr/>
          <p:nvPr/>
        </p:nvSpPr>
        <p:spPr>
          <a:xfrm>
            <a:off x="8349127" y="1177790"/>
            <a:ext cx="3718182" cy="182279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Comic Sans MS" panose="030F0902030302020204" pitchFamily="66" charset="0"/>
              </a:rPr>
              <a:t>Best cross validation</a:t>
            </a:r>
          </a:p>
          <a:p>
            <a:r>
              <a:rPr lang="en-US" dirty="0">
                <a:latin typeface="Comic Sans MS" panose="030F0902030302020204" pitchFamily="66" charset="0"/>
              </a:rPr>
              <a:t>Iteration:14886 trees</a:t>
            </a:r>
          </a:p>
        </p:txBody>
      </p:sp>
      <p:sp>
        <p:nvSpPr>
          <p:cNvPr id="10" name="TextBox 9">
            <a:extLst>
              <a:ext uri="{FF2B5EF4-FFF2-40B4-BE49-F238E27FC236}">
                <a16:creationId xmlns:a16="http://schemas.microsoft.com/office/drawing/2014/main" id="{D57470FC-5DA1-644F-98DA-2C76F39E360D}"/>
              </a:ext>
            </a:extLst>
          </p:cNvPr>
          <p:cNvSpPr txBox="1"/>
          <p:nvPr/>
        </p:nvSpPr>
        <p:spPr>
          <a:xfrm>
            <a:off x="6280579" y="3698631"/>
            <a:ext cx="5769450"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omic Sans MS" panose="030F0902030302020204" pitchFamily="66" charset="0"/>
              </a:rPr>
              <a:t>Both the training error and the validation error decreases as the number of iterations increased around 15,000 </a:t>
            </a:r>
          </a:p>
        </p:txBody>
      </p:sp>
      <p:graphicFrame>
        <p:nvGraphicFramePr>
          <p:cNvPr id="12" name="Table 11">
            <a:extLst>
              <a:ext uri="{FF2B5EF4-FFF2-40B4-BE49-F238E27FC236}">
                <a16:creationId xmlns:a16="http://schemas.microsoft.com/office/drawing/2014/main" id="{57245597-4B16-8246-B875-1C8E39E75DD2}"/>
              </a:ext>
            </a:extLst>
          </p:cNvPr>
          <p:cNvGraphicFramePr>
            <a:graphicFrameLocks noGrp="1"/>
          </p:cNvGraphicFramePr>
          <p:nvPr>
            <p:extLst>
              <p:ext uri="{D42A27DB-BD31-4B8C-83A1-F6EECF244321}">
                <p14:modId xmlns:p14="http://schemas.microsoft.com/office/powerpoint/2010/main" val="3733826712"/>
              </p:ext>
            </p:extLst>
          </p:nvPr>
        </p:nvGraphicFramePr>
        <p:xfrm>
          <a:off x="6491377" y="5157304"/>
          <a:ext cx="5347854" cy="741680"/>
        </p:xfrm>
        <a:graphic>
          <a:graphicData uri="http://schemas.openxmlformats.org/drawingml/2006/table">
            <a:tbl>
              <a:tblPr firstRow="1" bandRow="1">
                <a:tableStyleId>{5C22544A-7EE6-4342-B048-85BDC9FD1C3A}</a:tableStyleId>
              </a:tblPr>
              <a:tblGrid>
                <a:gridCol w="2673927">
                  <a:extLst>
                    <a:ext uri="{9D8B030D-6E8A-4147-A177-3AD203B41FA5}">
                      <a16:colId xmlns:a16="http://schemas.microsoft.com/office/drawing/2014/main" val="2619793243"/>
                    </a:ext>
                  </a:extLst>
                </a:gridCol>
                <a:gridCol w="2673927">
                  <a:extLst>
                    <a:ext uri="{9D8B030D-6E8A-4147-A177-3AD203B41FA5}">
                      <a16:colId xmlns:a16="http://schemas.microsoft.com/office/drawing/2014/main" val="4048673470"/>
                    </a:ext>
                  </a:extLst>
                </a:gridCol>
              </a:tblGrid>
              <a:tr h="370840">
                <a:tc>
                  <a:txBody>
                    <a:bodyPr/>
                    <a:lstStyle/>
                    <a:p>
                      <a:pPr algn="ctr"/>
                      <a:r>
                        <a:rPr lang="en-US" sz="1800" dirty="0">
                          <a:latin typeface="Comic Sans MS" panose="030F0902030302020204" pitchFamily="66" charset="0"/>
                        </a:rPr>
                        <a:t>NUMBER OF TREES</a:t>
                      </a:r>
                    </a:p>
                  </a:txBody>
                  <a:tcPr/>
                </a:tc>
                <a:tc>
                  <a:txBody>
                    <a:bodyPr/>
                    <a:lstStyle/>
                    <a:p>
                      <a:pPr algn="ctr"/>
                      <a:r>
                        <a:rPr lang="en-US" sz="1800" dirty="0">
                          <a:latin typeface="Comic Sans MS" panose="030F0902030302020204" pitchFamily="66" charset="0"/>
                        </a:rPr>
                        <a:t>RMSE</a:t>
                      </a:r>
                    </a:p>
                  </a:txBody>
                  <a:tcPr/>
                </a:tc>
                <a:extLst>
                  <a:ext uri="{0D108BD9-81ED-4DB2-BD59-A6C34878D82A}">
                    <a16:rowId xmlns:a16="http://schemas.microsoft.com/office/drawing/2014/main" val="2948492672"/>
                  </a:ext>
                </a:extLst>
              </a:tr>
              <a:tr h="370840">
                <a:tc>
                  <a:txBody>
                    <a:bodyPr/>
                    <a:lstStyle/>
                    <a:p>
                      <a:pPr algn="ctr"/>
                      <a:r>
                        <a:rPr lang="en-US" sz="1800" dirty="0">
                          <a:latin typeface="Comic Sans MS" panose="030F0902030302020204" pitchFamily="66" charset="0"/>
                        </a:rPr>
                        <a:t>15,000</a:t>
                      </a:r>
                    </a:p>
                  </a:txBody>
                  <a:tcPr/>
                </a:tc>
                <a:tc>
                  <a:txBody>
                    <a:bodyPr/>
                    <a:lstStyle/>
                    <a:p>
                      <a:pPr algn="ctr"/>
                      <a:r>
                        <a:rPr lang="en-US" sz="1800" dirty="0">
                          <a:latin typeface="Comic Sans MS" panose="030F0902030302020204" pitchFamily="66" charset="0"/>
                        </a:rPr>
                        <a:t>0.2019807</a:t>
                      </a:r>
                    </a:p>
                  </a:txBody>
                  <a:tcPr/>
                </a:tc>
                <a:extLst>
                  <a:ext uri="{0D108BD9-81ED-4DB2-BD59-A6C34878D82A}">
                    <a16:rowId xmlns:a16="http://schemas.microsoft.com/office/drawing/2014/main" val="1159405408"/>
                  </a:ext>
                </a:extLst>
              </a:tr>
            </a:tbl>
          </a:graphicData>
        </a:graphic>
      </p:graphicFrame>
    </p:spTree>
    <p:extLst>
      <p:ext uri="{BB962C8B-B14F-4D97-AF65-F5344CB8AC3E}">
        <p14:creationId xmlns:p14="http://schemas.microsoft.com/office/powerpoint/2010/main" val="389395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9D95A-9713-D144-8806-966789B545AD}"/>
              </a:ext>
            </a:extLst>
          </p:cNvPr>
          <p:cNvSpPr>
            <a:spLocks noGrp="1"/>
          </p:cNvSpPr>
          <p:nvPr>
            <p:ph type="title"/>
          </p:nvPr>
        </p:nvSpPr>
        <p:spPr>
          <a:xfrm>
            <a:off x="1066800" y="0"/>
            <a:ext cx="10058400" cy="928532"/>
          </a:xfrm>
        </p:spPr>
        <p:txBody>
          <a:bodyPr>
            <a:normAutofit/>
          </a:bodyPr>
          <a:lstStyle/>
          <a:p>
            <a:pPr algn="ctr"/>
            <a:r>
              <a:rPr lang="en-US" sz="4400" dirty="0">
                <a:latin typeface="Modern Love" pitchFamily="82" charset="0"/>
              </a:rPr>
              <a:t>GBM MODEL</a:t>
            </a:r>
            <a:endParaRPr lang="en-US" sz="4400" dirty="0"/>
          </a:p>
        </p:txBody>
      </p:sp>
      <p:pic>
        <p:nvPicPr>
          <p:cNvPr id="6" name="Content Placeholder 5" descr="A screenshot of a cell phone&#10;&#10;Description automatically generated">
            <a:extLst>
              <a:ext uri="{FF2B5EF4-FFF2-40B4-BE49-F238E27FC236}">
                <a16:creationId xmlns:a16="http://schemas.microsoft.com/office/drawing/2014/main" id="{1319AF2D-07BA-C048-8C07-FC5D2B7AFBD7}"/>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733783"/>
            <a:ext cx="5818909" cy="304024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1E90CCB-A158-8247-8761-50A9207CB2A2}"/>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140871" y="3774023"/>
            <a:ext cx="6136409" cy="2777836"/>
          </a:xfrm>
          <a:prstGeom prst="rect">
            <a:avLst/>
          </a:prstGeom>
        </p:spPr>
      </p:pic>
      <p:sp>
        <p:nvSpPr>
          <p:cNvPr id="9" name="Bent-Up Arrow 8">
            <a:extLst>
              <a:ext uri="{FF2B5EF4-FFF2-40B4-BE49-F238E27FC236}">
                <a16:creationId xmlns:a16="http://schemas.microsoft.com/office/drawing/2014/main" id="{9EAC0FB3-9B11-B548-BC8D-D674CAC5E92B}"/>
              </a:ext>
            </a:extLst>
          </p:cNvPr>
          <p:cNvSpPr/>
          <p:nvPr/>
        </p:nvSpPr>
        <p:spPr>
          <a:xfrm rot="5400000">
            <a:off x="4477421" y="3974067"/>
            <a:ext cx="632505" cy="47105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12C7A62-8307-DE47-9218-0A1D513D8A4F}"/>
              </a:ext>
            </a:extLst>
          </p:cNvPr>
          <p:cNvSpPr txBox="1"/>
          <p:nvPr/>
        </p:nvSpPr>
        <p:spPr>
          <a:xfrm>
            <a:off x="6567053" y="834509"/>
            <a:ext cx="5195455" cy="2903615"/>
          </a:xfrm>
          <a:prstGeom prst="rect">
            <a:avLst/>
          </a:prstGeom>
          <a:noFill/>
        </p:spPr>
        <p:txBody>
          <a:bodyPr wrap="square" rtlCol="0">
            <a:spAutoFit/>
          </a:bodyPr>
          <a:lstStyle/>
          <a:p>
            <a:pPr>
              <a:lnSpc>
                <a:spcPct val="150000"/>
              </a:lnSpc>
            </a:pPr>
            <a:r>
              <a:rPr lang="en-US" sz="2000" dirty="0">
                <a:latin typeface="Comic Sans MS" panose="030F0902030302020204" pitchFamily="66" charset="0"/>
              </a:rPr>
              <a:t>Step1: created hyperparameter grid</a:t>
            </a:r>
          </a:p>
          <a:p>
            <a:pPr>
              <a:lnSpc>
                <a:spcPct val="150000"/>
              </a:lnSpc>
            </a:pPr>
            <a:r>
              <a:rPr lang="en-US" sz="2000" dirty="0">
                <a:latin typeface="Comic Sans MS" panose="030F0902030302020204" pitchFamily="66" charset="0"/>
              </a:rPr>
              <a:t>Step2: number of combinations :81</a:t>
            </a:r>
          </a:p>
          <a:p>
            <a:pPr>
              <a:lnSpc>
                <a:spcPct val="150000"/>
              </a:lnSpc>
            </a:pPr>
            <a:r>
              <a:rPr lang="en-US" sz="2000" dirty="0">
                <a:latin typeface="Comic Sans MS" panose="030F0902030302020204" pitchFamily="66" charset="0"/>
              </a:rPr>
              <a:t>Step3: randomize data</a:t>
            </a:r>
          </a:p>
          <a:p>
            <a:pPr>
              <a:lnSpc>
                <a:spcPct val="150000"/>
              </a:lnSpc>
            </a:pPr>
            <a:r>
              <a:rPr lang="en-US" sz="2000" dirty="0">
                <a:latin typeface="Comic Sans MS" panose="030F0902030302020204" pitchFamily="66" charset="0"/>
              </a:rPr>
              <a:t>Step4: grid search</a:t>
            </a:r>
          </a:p>
          <a:p>
            <a:pPr>
              <a:lnSpc>
                <a:spcPct val="150000"/>
              </a:lnSpc>
            </a:pPr>
            <a:r>
              <a:rPr lang="en-US" sz="2000" dirty="0">
                <a:latin typeface="Comic Sans MS" panose="030F0902030302020204" pitchFamily="66" charset="0"/>
              </a:rPr>
              <a:t>Step 5: determine the parameters for the final model </a:t>
            </a:r>
          </a:p>
        </p:txBody>
      </p:sp>
      <p:sp>
        <p:nvSpPr>
          <p:cNvPr id="16" name="TextBox 15">
            <a:extLst>
              <a:ext uri="{FF2B5EF4-FFF2-40B4-BE49-F238E27FC236}">
                <a16:creationId xmlns:a16="http://schemas.microsoft.com/office/drawing/2014/main" id="{BE7F61D2-6102-544E-ACC6-870F89CBC251}"/>
              </a:ext>
            </a:extLst>
          </p:cNvPr>
          <p:cNvSpPr txBox="1"/>
          <p:nvPr/>
        </p:nvSpPr>
        <p:spPr>
          <a:xfrm>
            <a:off x="2530971" y="4209593"/>
            <a:ext cx="1702710" cy="400110"/>
          </a:xfrm>
          <a:prstGeom prst="rect">
            <a:avLst/>
          </a:prstGeom>
          <a:noFill/>
        </p:spPr>
        <p:txBody>
          <a:bodyPr wrap="none" rtlCol="0">
            <a:spAutoFit/>
          </a:bodyPr>
          <a:lstStyle/>
          <a:p>
            <a:r>
              <a:rPr lang="en-US" sz="2000" dirty="0">
                <a:latin typeface="Comic Sans MS" panose="030F0902030302020204" pitchFamily="66" charset="0"/>
              </a:rPr>
              <a:t>Lower RMSE</a:t>
            </a:r>
          </a:p>
        </p:txBody>
      </p:sp>
    </p:spTree>
    <p:extLst>
      <p:ext uri="{BB962C8B-B14F-4D97-AF65-F5344CB8AC3E}">
        <p14:creationId xmlns:p14="http://schemas.microsoft.com/office/powerpoint/2010/main" val="3897819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A70F-3E51-C942-A04B-5321167074FC}"/>
              </a:ext>
            </a:extLst>
          </p:cNvPr>
          <p:cNvSpPr>
            <a:spLocks noGrp="1"/>
          </p:cNvSpPr>
          <p:nvPr>
            <p:ph type="title"/>
          </p:nvPr>
        </p:nvSpPr>
        <p:spPr>
          <a:xfrm>
            <a:off x="2984425" y="0"/>
            <a:ext cx="6055267" cy="939972"/>
          </a:xfrm>
        </p:spPr>
        <p:txBody>
          <a:bodyPr>
            <a:normAutofit/>
          </a:bodyPr>
          <a:lstStyle/>
          <a:p>
            <a:pPr algn="ctr"/>
            <a:r>
              <a:rPr lang="en-US" sz="4400" dirty="0">
                <a:latin typeface="Modern Love" pitchFamily="82" charset="0"/>
              </a:rPr>
              <a:t>GBM MODEL</a:t>
            </a:r>
          </a:p>
        </p:txBody>
      </p:sp>
      <p:sp>
        <p:nvSpPr>
          <p:cNvPr id="8" name="TextBox 7">
            <a:extLst>
              <a:ext uri="{FF2B5EF4-FFF2-40B4-BE49-F238E27FC236}">
                <a16:creationId xmlns:a16="http://schemas.microsoft.com/office/drawing/2014/main" id="{B5669935-FA88-D74B-B37E-30C1F154D11A}"/>
              </a:ext>
            </a:extLst>
          </p:cNvPr>
          <p:cNvSpPr txBox="1"/>
          <p:nvPr/>
        </p:nvSpPr>
        <p:spPr>
          <a:xfrm>
            <a:off x="247436" y="914864"/>
            <a:ext cx="2938625" cy="400110"/>
          </a:xfrm>
          <a:prstGeom prst="rect">
            <a:avLst/>
          </a:prstGeom>
          <a:noFill/>
        </p:spPr>
        <p:txBody>
          <a:bodyPr wrap="none" rtlCol="0">
            <a:spAutoFit/>
          </a:bodyPr>
          <a:lstStyle/>
          <a:p>
            <a:pPr marL="742950" lvl="1" indent="-285750">
              <a:buClr>
                <a:schemeClr val="accent2"/>
              </a:buClr>
              <a:buFont typeface="Wingdings" pitchFamily="2" charset="2"/>
              <a:buChar char="§"/>
            </a:pPr>
            <a:r>
              <a:rPr lang="en-US" sz="2000" dirty="0">
                <a:latin typeface="Comic Sans MS" panose="030F0902030302020204" pitchFamily="66" charset="0"/>
              </a:rPr>
              <a:t>Final GBM Model</a:t>
            </a:r>
          </a:p>
        </p:txBody>
      </p:sp>
      <p:pic>
        <p:nvPicPr>
          <p:cNvPr id="21" name="Picture 20" descr="A screenshot of a cell phone&#10;&#10;Description automatically generated">
            <a:extLst>
              <a:ext uri="{FF2B5EF4-FFF2-40B4-BE49-F238E27FC236}">
                <a16:creationId xmlns:a16="http://schemas.microsoft.com/office/drawing/2014/main" id="{3BDAFB0E-82A1-5B4D-A641-D8D508E60B84}"/>
              </a:ext>
            </a:extLst>
          </p:cNvPr>
          <p:cNvPicPr>
            <a:picLocks noChangeAspect="1"/>
          </p:cNvPicPr>
          <p:nvPr/>
        </p:nvPicPr>
        <p:blipFill>
          <a:blip r:embed="rId3"/>
          <a:stretch>
            <a:fillRect/>
          </a:stretch>
        </p:blipFill>
        <p:spPr>
          <a:xfrm>
            <a:off x="5597237" y="1284196"/>
            <a:ext cx="6155557" cy="4128500"/>
          </a:xfrm>
          <a:prstGeom prst="rect">
            <a:avLst/>
          </a:prstGeom>
        </p:spPr>
      </p:pic>
      <p:pic>
        <p:nvPicPr>
          <p:cNvPr id="50" name="Picture 49" descr="A close up of text on a white background&#10;&#10;Description automatically generated">
            <a:extLst>
              <a:ext uri="{FF2B5EF4-FFF2-40B4-BE49-F238E27FC236}">
                <a16:creationId xmlns:a16="http://schemas.microsoft.com/office/drawing/2014/main" id="{BAE9FAAB-271C-5349-B603-9F06EBC43C10}"/>
              </a:ext>
            </a:extLst>
          </p:cNvPr>
          <p:cNvPicPr/>
          <p:nvPr/>
        </p:nvPicPr>
        <p:blipFill>
          <a:blip r:embed="rId4">
            <a:extLst>
              <a:ext uri="{28A0092B-C50C-407E-A947-70E740481C1C}">
                <a14:useLocalDpi xmlns:a14="http://schemas.microsoft.com/office/drawing/2010/main" val="0"/>
              </a:ext>
            </a:extLst>
          </a:blip>
          <a:stretch>
            <a:fillRect/>
          </a:stretch>
        </p:blipFill>
        <p:spPr>
          <a:xfrm>
            <a:off x="811068" y="1431464"/>
            <a:ext cx="3816349" cy="2581059"/>
          </a:xfrm>
          <a:prstGeom prst="rect">
            <a:avLst/>
          </a:prstGeom>
        </p:spPr>
      </p:pic>
      <p:sp>
        <p:nvSpPr>
          <p:cNvPr id="22" name="TextBox 21">
            <a:extLst>
              <a:ext uri="{FF2B5EF4-FFF2-40B4-BE49-F238E27FC236}">
                <a16:creationId xmlns:a16="http://schemas.microsoft.com/office/drawing/2014/main" id="{11B56FFB-7779-B64C-8ABB-19AA6B9A53ED}"/>
              </a:ext>
            </a:extLst>
          </p:cNvPr>
          <p:cNvSpPr txBox="1"/>
          <p:nvPr/>
        </p:nvSpPr>
        <p:spPr>
          <a:xfrm>
            <a:off x="5085291" y="906030"/>
            <a:ext cx="2932213" cy="400110"/>
          </a:xfrm>
          <a:prstGeom prst="rect">
            <a:avLst/>
          </a:prstGeom>
          <a:noFill/>
        </p:spPr>
        <p:txBody>
          <a:bodyPr wrap="none" rtlCol="0">
            <a:spAutoFit/>
          </a:bodyPr>
          <a:lstStyle/>
          <a:p>
            <a:pPr marL="285750" indent="-285750">
              <a:buClr>
                <a:schemeClr val="accent2"/>
              </a:buClr>
              <a:buFont typeface="Wingdings" pitchFamily="2" charset="2"/>
              <a:buChar char="§"/>
            </a:pPr>
            <a:r>
              <a:rPr lang="en-US" sz="2000" dirty="0">
                <a:latin typeface="Comic Sans MS" panose="030F0902030302020204" pitchFamily="66" charset="0"/>
              </a:rPr>
              <a:t>Variable Importance</a:t>
            </a:r>
          </a:p>
        </p:txBody>
      </p:sp>
      <p:sp>
        <p:nvSpPr>
          <p:cNvPr id="24" name="TextBox 23">
            <a:extLst>
              <a:ext uri="{FF2B5EF4-FFF2-40B4-BE49-F238E27FC236}">
                <a16:creationId xmlns:a16="http://schemas.microsoft.com/office/drawing/2014/main" id="{4254118E-AD2A-2749-AEB7-3F6F273442FF}"/>
              </a:ext>
            </a:extLst>
          </p:cNvPr>
          <p:cNvSpPr txBox="1"/>
          <p:nvPr/>
        </p:nvSpPr>
        <p:spPr>
          <a:xfrm>
            <a:off x="811069" y="4163248"/>
            <a:ext cx="3188693" cy="400110"/>
          </a:xfrm>
          <a:prstGeom prst="rect">
            <a:avLst/>
          </a:prstGeom>
          <a:noFill/>
        </p:spPr>
        <p:txBody>
          <a:bodyPr wrap="none" rtlCol="0">
            <a:spAutoFit/>
          </a:bodyPr>
          <a:lstStyle/>
          <a:p>
            <a:pPr marL="285750" indent="-285750">
              <a:buClr>
                <a:schemeClr val="accent2"/>
              </a:buClr>
              <a:buFont typeface="Wingdings" pitchFamily="2" charset="2"/>
              <a:buChar char="§"/>
            </a:pPr>
            <a:r>
              <a:rPr lang="en-US" sz="2000" dirty="0">
                <a:latin typeface="Comic Sans MS" panose="030F0902030302020204" pitchFamily="66" charset="0"/>
              </a:rPr>
              <a:t>Prediction &amp; Accuracy </a:t>
            </a:r>
          </a:p>
        </p:txBody>
      </p:sp>
      <p:pic>
        <p:nvPicPr>
          <p:cNvPr id="46" name="Picture 45" descr="A screenshot of a cell phone&#10;&#10;Description automatically generated">
            <a:extLst>
              <a:ext uri="{FF2B5EF4-FFF2-40B4-BE49-F238E27FC236}">
                <a16:creationId xmlns:a16="http://schemas.microsoft.com/office/drawing/2014/main" id="{718CEC48-F48A-CA47-A6FF-DC0BA19A397F}"/>
              </a:ext>
            </a:extLst>
          </p:cNvPr>
          <p:cNvPicPr>
            <a:picLocks noChangeAspect="1"/>
          </p:cNvPicPr>
          <p:nvPr/>
        </p:nvPicPr>
        <p:blipFill>
          <a:blip r:embed="rId5"/>
          <a:stretch>
            <a:fillRect/>
          </a:stretch>
        </p:blipFill>
        <p:spPr>
          <a:xfrm>
            <a:off x="887071" y="4683304"/>
            <a:ext cx="4710166" cy="1436424"/>
          </a:xfrm>
          <a:prstGeom prst="rect">
            <a:avLst/>
          </a:prstGeom>
        </p:spPr>
      </p:pic>
      <p:sp>
        <p:nvSpPr>
          <p:cNvPr id="52" name="TextBox 51">
            <a:extLst>
              <a:ext uri="{FF2B5EF4-FFF2-40B4-BE49-F238E27FC236}">
                <a16:creationId xmlns:a16="http://schemas.microsoft.com/office/drawing/2014/main" id="{74887506-7047-0845-B5D4-96D4E2B30C7C}"/>
              </a:ext>
            </a:extLst>
          </p:cNvPr>
          <p:cNvSpPr txBox="1"/>
          <p:nvPr/>
        </p:nvSpPr>
        <p:spPr>
          <a:xfrm>
            <a:off x="5517741" y="5496741"/>
            <a:ext cx="6732933" cy="707886"/>
          </a:xfrm>
          <a:prstGeom prst="rect">
            <a:avLst/>
          </a:prstGeom>
          <a:noFill/>
        </p:spPr>
        <p:txBody>
          <a:bodyPr wrap="none" rtlCol="0">
            <a:spAutoFit/>
          </a:bodyPr>
          <a:lstStyle/>
          <a:p>
            <a:r>
              <a:rPr lang="en-US" sz="2000" dirty="0">
                <a:latin typeface="Comic Sans MS" panose="030F0902030302020204" pitchFamily="66" charset="0"/>
              </a:rPr>
              <a:t>Top 3: Inflight entertainment, seat comfort, and ease </a:t>
            </a:r>
          </a:p>
          <a:p>
            <a:r>
              <a:rPr lang="en-US" sz="2000" dirty="0">
                <a:latin typeface="Comic Sans MS" panose="030F0902030302020204" pitchFamily="66" charset="0"/>
              </a:rPr>
              <a:t>of online booking</a:t>
            </a:r>
          </a:p>
        </p:txBody>
      </p:sp>
    </p:spTree>
    <p:extLst>
      <p:ext uri="{BB962C8B-B14F-4D97-AF65-F5344CB8AC3E}">
        <p14:creationId xmlns:p14="http://schemas.microsoft.com/office/powerpoint/2010/main" val="3677286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3" y="3388659"/>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2" name="Group 11">
            <a:extLst>
              <a:ext uri="{FF2B5EF4-FFF2-40B4-BE49-F238E27FC236}">
                <a16:creationId xmlns:a16="http://schemas.microsoft.com/office/drawing/2014/main" id="{4BF9B298-BC35-4C0F-8301-5D63A1E6D2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859" y="1679571"/>
            <a:ext cx="3498864" cy="3498858"/>
            <a:chOff x="7942859" y="1679571"/>
            <a:chExt cx="3498864" cy="3498858"/>
          </a:xfrm>
        </p:grpSpPr>
        <p:sp>
          <p:nvSpPr>
            <p:cNvPr id="13" name="Oval 12">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42859" y="1679571"/>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27958"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4A300034-5890-B749-9F1E-27F67B511BA6}"/>
              </a:ext>
            </a:extLst>
          </p:cNvPr>
          <p:cNvSpPr>
            <a:spLocks noGrp="1"/>
          </p:cNvSpPr>
          <p:nvPr>
            <p:ph type="title"/>
          </p:nvPr>
        </p:nvSpPr>
        <p:spPr>
          <a:xfrm>
            <a:off x="8371968" y="2376862"/>
            <a:ext cx="2640646" cy="2104273"/>
          </a:xfrm>
          <a:noFill/>
        </p:spPr>
        <p:txBody>
          <a:bodyPr>
            <a:normAutofit/>
          </a:bodyPr>
          <a:lstStyle/>
          <a:p>
            <a:pPr algn="ctr"/>
            <a:r>
              <a:rPr lang="en-US" sz="2800" dirty="0">
                <a:solidFill>
                  <a:schemeClr val="bg1">
                    <a:shade val="97000"/>
                    <a:satMod val="150000"/>
                  </a:schemeClr>
                </a:solidFill>
              </a:rPr>
              <a:t>Model comparison</a:t>
            </a:r>
          </a:p>
        </p:txBody>
      </p:sp>
      <p:graphicFrame>
        <p:nvGraphicFramePr>
          <p:cNvPr id="4" name="Table 3">
            <a:extLst>
              <a:ext uri="{FF2B5EF4-FFF2-40B4-BE49-F238E27FC236}">
                <a16:creationId xmlns:a16="http://schemas.microsoft.com/office/drawing/2014/main" id="{14A50D54-7495-0C41-922D-6B621C8A6AD6}"/>
              </a:ext>
            </a:extLst>
          </p:cNvPr>
          <p:cNvGraphicFramePr>
            <a:graphicFrameLocks noGrp="1"/>
          </p:cNvGraphicFramePr>
          <p:nvPr>
            <p:extLst>
              <p:ext uri="{D42A27DB-BD31-4B8C-83A1-F6EECF244321}">
                <p14:modId xmlns:p14="http://schemas.microsoft.com/office/powerpoint/2010/main" val="15342813"/>
              </p:ext>
            </p:extLst>
          </p:nvPr>
        </p:nvGraphicFramePr>
        <p:xfrm>
          <a:off x="622704" y="637632"/>
          <a:ext cx="6566878" cy="2083878"/>
        </p:xfrm>
        <a:graphic>
          <a:graphicData uri="http://schemas.openxmlformats.org/drawingml/2006/table">
            <a:tbl>
              <a:tblPr firstRow="1" firstCol="1" bandRow="1">
                <a:tableStyleId>{5C22544A-7EE6-4342-B048-85BDC9FD1C3A}</a:tableStyleId>
              </a:tblPr>
              <a:tblGrid>
                <a:gridCol w="2317138">
                  <a:extLst>
                    <a:ext uri="{9D8B030D-6E8A-4147-A177-3AD203B41FA5}">
                      <a16:colId xmlns:a16="http://schemas.microsoft.com/office/drawing/2014/main" val="2183709472"/>
                    </a:ext>
                  </a:extLst>
                </a:gridCol>
                <a:gridCol w="1844510">
                  <a:extLst>
                    <a:ext uri="{9D8B030D-6E8A-4147-A177-3AD203B41FA5}">
                      <a16:colId xmlns:a16="http://schemas.microsoft.com/office/drawing/2014/main" val="4033286462"/>
                    </a:ext>
                  </a:extLst>
                </a:gridCol>
                <a:gridCol w="116813">
                  <a:extLst>
                    <a:ext uri="{9D8B030D-6E8A-4147-A177-3AD203B41FA5}">
                      <a16:colId xmlns:a16="http://schemas.microsoft.com/office/drawing/2014/main" val="1818768720"/>
                    </a:ext>
                  </a:extLst>
                </a:gridCol>
                <a:gridCol w="2288417">
                  <a:extLst>
                    <a:ext uri="{9D8B030D-6E8A-4147-A177-3AD203B41FA5}">
                      <a16:colId xmlns:a16="http://schemas.microsoft.com/office/drawing/2014/main" val="1949287676"/>
                    </a:ext>
                  </a:extLst>
                </a:gridCol>
              </a:tblGrid>
              <a:tr h="441334">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n-US" sz="1200" dirty="0">
                          <a:effectLst/>
                        </a:rPr>
                        <a:t>R</a:t>
                      </a:r>
                      <a:r>
                        <a:rPr lang="en-US" sz="1200" baseline="30000" dirty="0">
                          <a:effectLst/>
                        </a:rPr>
                        <a:t>2</a:t>
                      </a:r>
                      <a:endParaRPr lang="en-US" sz="1200" dirty="0">
                        <a:latin typeface="Comic Sans MS" panose="030F0902030302020204" pitchFamily="66" charset="0"/>
                      </a:endParaRPr>
                    </a:p>
                  </a:txBody>
                  <a:tcPr marL="68580" marR="68580" marT="0" marB="0" anchor="ctr"/>
                </a:tc>
                <a:tc hMerge="1">
                  <a:txBody>
                    <a:bodyPr/>
                    <a:lstStyle/>
                    <a:p>
                      <a:endParaRPr lang="en-US"/>
                    </a:p>
                  </a:txBody>
                  <a:tcPr/>
                </a:tc>
                <a:tc>
                  <a:txBody>
                    <a:bodyPr/>
                    <a:lstStyle/>
                    <a:p>
                      <a:pPr marL="0" marR="0" algn="ctr">
                        <a:lnSpc>
                          <a:spcPct val="200000"/>
                        </a:lnSpc>
                        <a:spcBef>
                          <a:spcPts val="0"/>
                        </a:spcBef>
                        <a:spcAft>
                          <a:spcPts val="0"/>
                        </a:spcAft>
                      </a:pPr>
                      <a:r>
                        <a:rPr lang="en-US" sz="1200" dirty="0">
                          <a:effectLst/>
                        </a:rPr>
                        <a:t>RMSE</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68564713"/>
                  </a:ext>
                </a:extLst>
              </a:tr>
              <a:tr h="591305">
                <a:tc>
                  <a:txBody>
                    <a:bodyPr/>
                    <a:lstStyle/>
                    <a:p>
                      <a:pPr marL="0" marR="0" algn="ctr">
                        <a:lnSpc>
                          <a:spcPct val="200000"/>
                        </a:lnSpc>
                        <a:spcBef>
                          <a:spcPts val="0"/>
                        </a:spcBef>
                        <a:spcAft>
                          <a:spcPts val="0"/>
                        </a:spcAft>
                      </a:pPr>
                      <a:r>
                        <a:rPr lang="en-US" sz="1200" dirty="0">
                          <a:effectLst/>
                        </a:rPr>
                        <a:t>Linear Regression Model</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n-US" sz="1200" dirty="0">
                          <a:effectLst/>
                        </a:rPr>
                        <a:t>0.2748838  </a:t>
                      </a:r>
                      <a:endParaRPr lang="en-US" sz="1200" dirty="0">
                        <a:latin typeface="Comic Sans MS" panose="030F0902030302020204" pitchFamily="66" charset="0"/>
                      </a:endParaRPr>
                    </a:p>
                  </a:txBody>
                  <a:tcPr marL="68580" marR="68580" marT="0" marB="0" anchor="ctr"/>
                </a:tc>
                <a:tc hMerge="1">
                  <a:txBody>
                    <a:bodyPr/>
                    <a:lstStyle/>
                    <a:p>
                      <a:endParaRPr lang="en-US"/>
                    </a:p>
                  </a:txBody>
                  <a:tcPr/>
                </a:tc>
                <a:tc>
                  <a:txBody>
                    <a:bodyPr/>
                    <a:lstStyle/>
                    <a:p>
                      <a:pPr marL="0" marR="0" algn="ctr">
                        <a:lnSpc>
                          <a:spcPct val="200000"/>
                        </a:lnSpc>
                        <a:spcBef>
                          <a:spcPts val="0"/>
                        </a:spcBef>
                        <a:spcAft>
                          <a:spcPts val="0"/>
                        </a:spcAft>
                      </a:pPr>
                      <a:r>
                        <a:rPr lang="en-US" sz="1200" dirty="0">
                          <a:effectLst/>
                        </a:rPr>
                        <a:t>8.043188  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95166586"/>
                  </a:ext>
                </a:extLst>
              </a:tr>
              <a:tr h="588010">
                <a:tc>
                  <a:txBody>
                    <a:bodyPr/>
                    <a:lstStyle/>
                    <a:p>
                      <a:pPr marL="0" marR="0" algn="ctr">
                        <a:lnSpc>
                          <a:spcPct val="200000"/>
                        </a:lnSpc>
                        <a:spcBef>
                          <a:spcPts val="0"/>
                        </a:spcBef>
                        <a:spcAft>
                          <a:spcPts val="0"/>
                        </a:spcAft>
                      </a:pPr>
                      <a:r>
                        <a:rPr lang="en-US" sz="1200" dirty="0">
                          <a:effectLst/>
                        </a:rPr>
                        <a:t>Ridge Regression Model</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n-US" sz="1200" dirty="0">
                          <a:effectLst/>
                        </a:rPr>
                        <a:t>0.9708812  </a:t>
                      </a:r>
                      <a:endParaRPr lang="en-US" sz="1200" dirty="0">
                        <a:latin typeface="Comic Sans MS" panose="030F0902030302020204" pitchFamily="66" charset="0"/>
                      </a:endParaRPr>
                    </a:p>
                  </a:txBody>
                  <a:tcPr marL="68580" marR="68580" marT="0" marB="0" anchor="ctr"/>
                </a:tc>
                <a:tc hMerge="1">
                  <a:txBody>
                    <a:bodyPr/>
                    <a:lstStyle/>
                    <a:p>
                      <a:endParaRPr lang="en-US"/>
                    </a:p>
                  </a:txBody>
                  <a:tcPr/>
                </a:tc>
                <a:tc>
                  <a:txBody>
                    <a:bodyPr/>
                    <a:lstStyle/>
                    <a:p>
                      <a:pPr marL="0" marR="0" algn="ctr">
                        <a:lnSpc>
                          <a:spcPct val="200000"/>
                        </a:lnSpc>
                        <a:spcBef>
                          <a:spcPts val="0"/>
                        </a:spcBef>
                        <a:spcAft>
                          <a:spcPts val="0"/>
                        </a:spcAft>
                      </a:pPr>
                      <a:r>
                        <a:rPr lang="en-US" sz="1200" dirty="0">
                          <a:effectLst/>
                        </a:rPr>
                        <a:t>0.0308646  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87406714"/>
                  </a:ext>
                </a:extLst>
              </a:tr>
              <a:tr h="463229">
                <a:tc>
                  <a:txBody>
                    <a:bodyPr/>
                    <a:lstStyle/>
                    <a:p>
                      <a:pPr marL="0" marR="0" algn="ctr">
                        <a:lnSpc>
                          <a:spcPct val="200000"/>
                        </a:lnSpc>
                        <a:spcBef>
                          <a:spcPts val="0"/>
                        </a:spcBef>
                        <a:spcAft>
                          <a:spcPts val="0"/>
                        </a:spcAft>
                      </a:pPr>
                      <a:r>
                        <a:rPr lang="en-US" sz="1200" dirty="0">
                          <a:effectLst/>
                        </a:rPr>
                        <a:t>GBM Model</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marL="0" marR="0" algn="ctr">
                        <a:lnSpc>
                          <a:spcPct val="200000"/>
                        </a:lnSpc>
                        <a:spcBef>
                          <a:spcPts val="0"/>
                        </a:spcBef>
                        <a:spcAft>
                          <a:spcPts val="0"/>
                        </a:spcAft>
                      </a:pPr>
                      <a:r>
                        <a:rPr lang="en-US" sz="1200" dirty="0">
                          <a:effectLst/>
                        </a:rPr>
                        <a:t>0.1884692</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688450602"/>
                  </a:ext>
                </a:extLst>
              </a:tr>
            </a:tbl>
          </a:graphicData>
        </a:graphic>
      </p:graphicFrame>
      <p:sp>
        <p:nvSpPr>
          <p:cNvPr id="5" name="TextBox 4">
            <a:extLst>
              <a:ext uri="{FF2B5EF4-FFF2-40B4-BE49-F238E27FC236}">
                <a16:creationId xmlns:a16="http://schemas.microsoft.com/office/drawing/2014/main" id="{34EC7238-7A4E-A940-A07C-14798C8C878F}"/>
              </a:ext>
            </a:extLst>
          </p:cNvPr>
          <p:cNvSpPr txBox="1"/>
          <p:nvPr/>
        </p:nvSpPr>
        <p:spPr>
          <a:xfrm>
            <a:off x="438066" y="2876819"/>
            <a:ext cx="7021474" cy="369332"/>
          </a:xfrm>
          <a:prstGeom prst="rect">
            <a:avLst/>
          </a:prstGeom>
          <a:noFill/>
        </p:spPr>
        <p:txBody>
          <a:bodyPr wrap="none" rtlCol="0">
            <a:spAutoFit/>
          </a:bodyPr>
          <a:lstStyle/>
          <a:p>
            <a:r>
              <a:rPr lang="en-US" dirty="0">
                <a:latin typeface="Comic Sans MS" panose="030F0902030302020204" pitchFamily="66" charset="0"/>
              </a:rPr>
              <a:t>Ridge Regression Model &gt; GBM Model &gt; Linear Regression Model</a:t>
            </a:r>
          </a:p>
        </p:txBody>
      </p:sp>
      <p:graphicFrame>
        <p:nvGraphicFramePr>
          <p:cNvPr id="6" name="Table 5">
            <a:extLst>
              <a:ext uri="{FF2B5EF4-FFF2-40B4-BE49-F238E27FC236}">
                <a16:creationId xmlns:a16="http://schemas.microsoft.com/office/drawing/2014/main" id="{688E7A7B-07D8-DB49-BDEF-10D15A68292C}"/>
              </a:ext>
            </a:extLst>
          </p:cNvPr>
          <p:cNvGraphicFramePr>
            <a:graphicFrameLocks noGrp="1"/>
          </p:cNvGraphicFramePr>
          <p:nvPr>
            <p:extLst>
              <p:ext uri="{D42A27DB-BD31-4B8C-83A1-F6EECF244321}">
                <p14:modId xmlns:p14="http://schemas.microsoft.com/office/powerpoint/2010/main" val="4274492150"/>
              </p:ext>
            </p:extLst>
          </p:nvPr>
        </p:nvGraphicFramePr>
        <p:xfrm>
          <a:off x="661949" y="3401460"/>
          <a:ext cx="6566878" cy="1616205"/>
        </p:xfrm>
        <a:graphic>
          <a:graphicData uri="http://schemas.openxmlformats.org/drawingml/2006/table">
            <a:tbl>
              <a:tblPr firstRow="1" firstCol="1" bandRow="1">
                <a:tableStyleId>{5C22544A-7EE6-4342-B048-85BDC9FD1C3A}</a:tableStyleId>
              </a:tblPr>
              <a:tblGrid>
                <a:gridCol w="2329882">
                  <a:extLst>
                    <a:ext uri="{9D8B030D-6E8A-4147-A177-3AD203B41FA5}">
                      <a16:colId xmlns:a16="http://schemas.microsoft.com/office/drawing/2014/main" val="3518716908"/>
                    </a:ext>
                  </a:extLst>
                </a:gridCol>
                <a:gridCol w="1152091">
                  <a:extLst>
                    <a:ext uri="{9D8B030D-6E8A-4147-A177-3AD203B41FA5}">
                      <a16:colId xmlns:a16="http://schemas.microsoft.com/office/drawing/2014/main" val="955987233"/>
                    </a:ext>
                  </a:extLst>
                </a:gridCol>
                <a:gridCol w="1741731">
                  <a:extLst>
                    <a:ext uri="{9D8B030D-6E8A-4147-A177-3AD203B41FA5}">
                      <a16:colId xmlns:a16="http://schemas.microsoft.com/office/drawing/2014/main" val="447977056"/>
                    </a:ext>
                  </a:extLst>
                </a:gridCol>
                <a:gridCol w="1343174">
                  <a:extLst>
                    <a:ext uri="{9D8B030D-6E8A-4147-A177-3AD203B41FA5}">
                      <a16:colId xmlns:a16="http://schemas.microsoft.com/office/drawing/2014/main" val="1366606231"/>
                    </a:ext>
                  </a:extLst>
                </a:gridCol>
              </a:tblGrid>
              <a:tr h="403703">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Accuracy</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Misclassification</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ROC</a:t>
                      </a:r>
                      <a:endParaRPr lang="en-US" sz="120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199440525"/>
                  </a:ext>
                </a:extLst>
              </a:tr>
              <a:tr h="405096">
                <a:tc>
                  <a:txBody>
                    <a:bodyPr/>
                    <a:lstStyle/>
                    <a:p>
                      <a:pPr marL="0" marR="0" algn="ctr">
                        <a:lnSpc>
                          <a:spcPct val="200000"/>
                        </a:lnSpc>
                        <a:spcBef>
                          <a:spcPts val="0"/>
                        </a:spcBef>
                        <a:spcAft>
                          <a:spcPts val="0"/>
                        </a:spcAft>
                      </a:pPr>
                      <a:r>
                        <a:rPr lang="en-US" sz="1200" dirty="0">
                          <a:effectLst/>
                        </a:rPr>
                        <a:t>Logistic Regression Model</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83.67%</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16.33%</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0.7823</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60045848"/>
                  </a:ext>
                </a:extLst>
              </a:tr>
              <a:tr h="403703">
                <a:tc>
                  <a:txBody>
                    <a:bodyPr/>
                    <a:lstStyle/>
                    <a:p>
                      <a:pPr marL="0" marR="0" algn="ctr">
                        <a:lnSpc>
                          <a:spcPct val="200000"/>
                        </a:lnSpc>
                        <a:spcBef>
                          <a:spcPts val="0"/>
                        </a:spcBef>
                        <a:spcAft>
                          <a:spcPts val="0"/>
                        </a:spcAft>
                      </a:pPr>
                      <a:r>
                        <a:rPr lang="en-US" sz="1200">
                          <a:effectLst/>
                        </a:rPr>
                        <a:t>DT Model</a:t>
                      </a:r>
                      <a:endParaRPr lang="en-US" sz="120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86.40%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981596"/>
                  </a:ext>
                </a:extLst>
              </a:tr>
              <a:tr h="403703">
                <a:tc>
                  <a:txBody>
                    <a:bodyPr/>
                    <a:lstStyle/>
                    <a:p>
                      <a:pPr marL="0" marR="0" algn="ctr">
                        <a:lnSpc>
                          <a:spcPct val="200000"/>
                        </a:lnSpc>
                        <a:spcBef>
                          <a:spcPts val="0"/>
                        </a:spcBef>
                        <a:spcAft>
                          <a:spcPts val="0"/>
                        </a:spcAft>
                      </a:pPr>
                      <a:r>
                        <a:rPr lang="en-US" sz="1200" dirty="0">
                          <a:effectLst/>
                        </a:rPr>
                        <a:t>RF Model</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96.01%</a:t>
                      </a:r>
                      <a:endParaRPr lang="en-US" sz="120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 </a:t>
                      </a:r>
                      <a:endParaRPr lang="en-US" sz="1200" dirty="0">
                        <a:effectLst/>
                        <a:latin typeface="Comic Sans MS" panose="030F0902030302020204" pitchFamily="66"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40210983"/>
                  </a:ext>
                </a:extLst>
              </a:tr>
            </a:tbl>
          </a:graphicData>
        </a:graphic>
      </p:graphicFrame>
      <p:sp>
        <p:nvSpPr>
          <p:cNvPr id="7" name="TextBox 6">
            <a:extLst>
              <a:ext uri="{FF2B5EF4-FFF2-40B4-BE49-F238E27FC236}">
                <a16:creationId xmlns:a16="http://schemas.microsoft.com/office/drawing/2014/main" id="{64C6755C-4D2A-9743-8C65-ED9D70A3253B}"/>
              </a:ext>
            </a:extLst>
          </p:cNvPr>
          <p:cNvSpPr txBox="1"/>
          <p:nvPr/>
        </p:nvSpPr>
        <p:spPr>
          <a:xfrm>
            <a:off x="170330" y="5248856"/>
            <a:ext cx="7957628" cy="369332"/>
          </a:xfrm>
          <a:prstGeom prst="rect">
            <a:avLst/>
          </a:prstGeom>
          <a:noFill/>
        </p:spPr>
        <p:txBody>
          <a:bodyPr wrap="none" rtlCol="0">
            <a:spAutoFit/>
          </a:bodyPr>
          <a:lstStyle/>
          <a:p>
            <a:r>
              <a:rPr lang="en-US" dirty="0">
                <a:latin typeface="Comic Sans MS" panose="030F0902030302020204" pitchFamily="66" charset="0"/>
              </a:rPr>
              <a:t>Rand</a:t>
            </a:r>
            <a:r>
              <a:rPr lang="en-US" altLang="zh-CN" dirty="0">
                <a:latin typeface="Comic Sans MS" panose="030F0902030302020204" pitchFamily="66" charset="0"/>
              </a:rPr>
              <a:t>om Forest Model &gt; Decision Tree Model &gt; Logistic Regression Model</a:t>
            </a:r>
            <a:endParaRPr lang="en-US" dirty="0">
              <a:latin typeface="Comic Sans MS" panose="030F0902030302020204" pitchFamily="66" charset="0"/>
            </a:endParaRPr>
          </a:p>
        </p:txBody>
      </p:sp>
    </p:spTree>
    <p:extLst>
      <p:ext uri="{BB962C8B-B14F-4D97-AF65-F5344CB8AC3E}">
        <p14:creationId xmlns:p14="http://schemas.microsoft.com/office/powerpoint/2010/main" val="2200274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0A48292-9C10-104C-A420-C5D839480426}"/>
              </a:ext>
            </a:extLst>
          </p:cNvPr>
          <p:cNvSpPr>
            <a:spLocks noGrp="1"/>
          </p:cNvSpPr>
          <p:nvPr>
            <p:ph type="title"/>
          </p:nvPr>
        </p:nvSpPr>
        <p:spPr>
          <a:xfrm>
            <a:off x="1069848" y="484632"/>
            <a:ext cx="10058400" cy="1609344"/>
          </a:xfrm>
        </p:spPr>
        <p:txBody>
          <a:bodyPr>
            <a:normAutofit/>
          </a:bodyPr>
          <a:lstStyle/>
          <a:p>
            <a:r>
              <a:rPr lang="en-US">
                <a:latin typeface="Modern Love" pitchFamily="82" charset="0"/>
              </a:rPr>
              <a:t>Conclusion</a:t>
            </a:r>
          </a:p>
        </p:txBody>
      </p:sp>
      <p:sp>
        <p:nvSpPr>
          <p:cNvPr id="3" name="Content Placeholder 2">
            <a:extLst>
              <a:ext uri="{FF2B5EF4-FFF2-40B4-BE49-F238E27FC236}">
                <a16:creationId xmlns:a16="http://schemas.microsoft.com/office/drawing/2014/main" id="{43BA54F6-D01B-044B-AFE5-1D279E915B90}"/>
              </a:ext>
            </a:extLst>
          </p:cNvPr>
          <p:cNvSpPr>
            <a:spLocks noGrp="1"/>
          </p:cNvSpPr>
          <p:nvPr>
            <p:ph idx="1"/>
          </p:nvPr>
        </p:nvSpPr>
        <p:spPr>
          <a:xfrm>
            <a:off x="984504" y="2292722"/>
            <a:ext cx="6394196" cy="3851787"/>
          </a:xfrm>
        </p:spPr>
        <p:txBody>
          <a:bodyPr anchor="ctr">
            <a:normAutofit/>
          </a:bodyPr>
          <a:lstStyle/>
          <a:p>
            <a:r>
              <a:rPr lang="en-US" dirty="0">
                <a:latin typeface="Comic Sans MS" panose="030F0902030302020204" pitchFamily="66" charset="0"/>
              </a:rPr>
              <a:t>Both Ridge Regression model and Random Forest is statically suitable for our dataset with an accuracy up to 95%+</a:t>
            </a:r>
          </a:p>
          <a:p>
            <a:r>
              <a:rPr lang="en-US" dirty="0">
                <a:latin typeface="Comic Sans MS" panose="030F0902030302020204" pitchFamily="66" charset="0"/>
              </a:rPr>
              <a:t>Based on the exploratory analysis and predictive models, we can conclude that </a:t>
            </a:r>
            <a:r>
              <a:rPr lang="en-US" u="sng" dirty="0">
                <a:latin typeface="Comic Sans MS" panose="030F0902030302020204" pitchFamily="66" charset="0"/>
              </a:rPr>
              <a:t>inflight entertainment, online service, and seat comfort level</a:t>
            </a:r>
            <a:r>
              <a:rPr lang="en-US" dirty="0">
                <a:latin typeface="Comic Sans MS" panose="030F0902030302020204" pitchFamily="66" charset="0"/>
              </a:rPr>
              <a:t> are attributes that significantly impact on customer satisfaction</a:t>
            </a:r>
          </a:p>
          <a:p>
            <a:r>
              <a:rPr lang="en-US" dirty="0">
                <a:latin typeface="Comic Sans MS" panose="030F0902030302020204" pitchFamily="66" charset="0"/>
              </a:rPr>
              <a:t>Hence, US Airline must ensure high quality service in those aspects to maintain loyal customers and attract more customers</a:t>
            </a:r>
          </a:p>
          <a:p>
            <a:endParaRPr lang="en-US" dirty="0">
              <a:latin typeface="Comic Sans MS" panose="030F0902030302020204" pitchFamily="66" charset="0"/>
            </a:endParaRPr>
          </a:p>
        </p:txBody>
      </p:sp>
      <p:sp>
        <p:nvSpPr>
          <p:cNvPr id="18" name="Oval 17">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5" name="Picture 14" descr="A close up of a sign&#10;&#10;Description automatically generated">
            <a:extLst>
              <a:ext uri="{FF2B5EF4-FFF2-40B4-BE49-F238E27FC236}">
                <a16:creationId xmlns:a16="http://schemas.microsoft.com/office/drawing/2014/main" id="{099D1A7A-265D-2241-8499-46680A0EB5F0}"/>
              </a:ext>
            </a:extLst>
          </p:cNvPr>
          <p:cNvPicPr>
            <a:picLocks noChangeAspect="1"/>
          </p:cNvPicPr>
          <p:nvPr/>
        </p:nvPicPr>
        <p:blipFill>
          <a:blip r:embed="rId5"/>
          <a:stretch>
            <a:fillRect/>
          </a:stretch>
        </p:blipFill>
        <p:spPr>
          <a:xfrm>
            <a:off x="7378700" y="2267360"/>
            <a:ext cx="3828796" cy="3302336"/>
          </a:xfrm>
          <a:prstGeom prst="rect">
            <a:avLst/>
          </a:prstGeom>
        </p:spPr>
      </p:pic>
    </p:spTree>
    <p:extLst>
      <p:ext uri="{BB962C8B-B14F-4D97-AF65-F5344CB8AC3E}">
        <p14:creationId xmlns:p14="http://schemas.microsoft.com/office/powerpoint/2010/main" val="2774049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79AC5-EF2E-7F42-8CFF-508B7A4FD8AC}"/>
              </a:ext>
            </a:extLst>
          </p:cNvPr>
          <p:cNvSpPr>
            <a:spLocks noGrp="1"/>
          </p:cNvSpPr>
          <p:nvPr>
            <p:ph type="title"/>
          </p:nvPr>
        </p:nvSpPr>
        <p:spPr/>
        <p:txBody>
          <a:bodyPr>
            <a:normAutofit/>
          </a:bodyPr>
          <a:lstStyle/>
          <a:p>
            <a:r>
              <a:rPr lang="en-US" sz="4400" dirty="0">
                <a:latin typeface="Modern Love" panose="04090805081005020601" pitchFamily="82" charset="0"/>
              </a:rPr>
              <a:t>references</a:t>
            </a:r>
          </a:p>
        </p:txBody>
      </p:sp>
      <p:sp>
        <p:nvSpPr>
          <p:cNvPr id="3" name="Content Placeholder 2">
            <a:extLst>
              <a:ext uri="{FF2B5EF4-FFF2-40B4-BE49-F238E27FC236}">
                <a16:creationId xmlns:a16="http://schemas.microsoft.com/office/drawing/2014/main" id="{9CE453B9-FB27-E14F-B0CE-44CDB9121CB4}"/>
              </a:ext>
            </a:extLst>
          </p:cNvPr>
          <p:cNvSpPr>
            <a:spLocks noGrp="1"/>
          </p:cNvSpPr>
          <p:nvPr>
            <p:ph idx="1"/>
          </p:nvPr>
        </p:nvSpPr>
        <p:spPr>
          <a:xfrm>
            <a:off x="1069848" y="2121408"/>
            <a:ext cx="10058400" cy="1307592"/>
          </a:xfrm>
        </p:spPr>
        <p:txBody>
          <a:bodyPr/>
          <a:lstStyle/>
          <a:p>
            <a:r>
              <a:rPr lang="en-US" dirty="0"/>
              <a:t>D, J. (2018, June 10). Passenger Satisfaction. Retrieved July 12, 2020, from https://www.kaggle.com/johndddddd/customer-satisfaction?select=satisfaction.xlsx</a:t>
            </a:r>
          </a:p>
          <a:p>
            <a:endParaRPr lang="en-US" dirty="0"/>
          </a:p>
        </p:txBody>
      </p:sp>
      <p:sp>
        <p:nvSpPr>
          <p:cNvPr id="4" name="TextBox 3">
            <a:extLst>
              <a:ext uri="{FF2B5EF4-FFF2-40B4-BE49-F238E27FC236}">
                <a16:creationId xmlns:a16="http://schemas.microsoft.com/office/drawing/2014/main" id="{26FB318C-8EEF-2643-9FFA-CA4707197A7E}"/>
              </a:ext>
            </a:extLst>
          </p:cNvPr>
          <p:cNvSpPr txBox="1"/>
          <p:nvPr/>
        </p:nvSpPr>
        <p:spPr>
          <a:xfrm>
            <a:off x="853190" y="5066676"/>
            <a:ext cx="7135318" cy="830997"/>
          </a:xfrm>
          <a:prstGeom prst="rect">
            <a:avLst/>
          </a:prstGeom>
          <a:noFill/>
        </p:spPr>
        <p:txBody>
          <a:bodyPr wrap="square" rtlCol="0">
            <a:spAutoFit/>
          </a:bodyPr>
          <a:lstStyle/>
          <a:p>
            <a:r>
              <a:rPr lang="en-US" sz="4800" dirty="0">
                <a:latin typeface="Modern Love" panose="04090805081005020601" pitchFamily="82" charset="0"/>
              </a:rPr>
              <a:t>Thank you for watching!</a:t>
            </a:r>
            <a:endParaRPr lang="en-US" sz="4800" dirty="0"/>
          </a:p>
        </p:txBody>
      </p:sp>
      <p:pic>
        <p:nvPicPr>
          <p:cNvPr id="5" name="Picture 4">
            <a:extLst>
              <a:ext uri="{FF2B5EF4-FFF2-40B4-BE49-F238E27FC236}">
                <a16:creationId xmlns:a16="http://schemas.microsoft.com/office/drawing/2014/main" id="{B0A0AC3A-8DF6-974D-80EA-757BB146D6F8}"/>
              </a:ext>
            </a:extLst>
          </p:cNvPr>
          <p:cNvPicPr>
            <a:picLocks noChangeAspect="1"/>
          </p:cNvPicPr>
          <p:nvPr/>
        </p:nvPicPr>
        <p:blipFill>
          <a:blip r:embed="rId2"/>
          <a:stretch>
            <a:fillRect/>
          </a:stretch>
        </p:blipFill>
        <p:spPr>
          <a:xfrm rot="314130">
            <a:off x="7988508" y="3851848"/>
            <a:ext cx="2429656" cy="2429656"/>
          </a:xfrm>
          <a:prstGeom prst="rect">
            <a:avLst/>
          </a:prstGeom>
        </p:spPr>
      </p:pic>
    </p:spTree>
    <p:extLst>
      <p:ext uri="{BB962C8B-B14F-4D97-AF65-F5344CB8AC3E}">
        <p14:creationId xmlns:p14="http://schemas.microsoft.com/office/powerpoint/2010/main" val="425900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7" name="Rectangle 86">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1" name="Rectangle 90">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3" name="Rectangle 9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9CE77C2-6B39-064F-87BF-19DCA66D1BAC}"/>
              </a:ext>
            </a:extLst>
          </p:cNvPr>
          <p:cNvSpPr>
            <a:spLocks noGrp="1"/>
          </p:cNvSpPr>
          <p:nvPr>
            <p:ph type="title"/>
          </p:nvPr>
        </p:nvSpPr>
        <p:spPr>
          <a:xfrm>
            <a:off x="1069848" y="484632"/>
            <a:ext cx="10058400" cy="1609344"/>
          </a:xfrm>
        </p:spPr>
        <p:txBody>
          <a:bodyPr>
            <a:normAutofit/>
          </a:bodyPr>
          <a:lstStyle/>
          <a:p>
            <a:r>
              <a:rPr lang="en-US" sz="4400" b="1" dirty="0">
                <a:latin typeface="Modern Love" pitchFamily="82" charset="0"/>
              </a:rPr>
              <a:t>DATA  COLLECTION</a:t>
            </a:r>
            <a:endParaRPr lang="en-US" sz="4400" dirty="0">
              <a:latin typeface="Modern Love" pitchFamily="82" charset="0"/>
            </a:endParaRPr>
          </a:p>
        </p:txBody>
      </p:sp>
      <p:sp>
        <p:nvSpPr>
          <p:cNvPr id="3" name="Content Placeholder 2">
            <a:extLst>
              <a:ext uri="{FF2B5EF4-FFF2-40B4-BE49-F238E27FC236}">
                <a16:creationId xmlns:a16="http://schemas.microsoft.com/office/drawing/2014/main" id="{3B46EDD6-B112-FC47-B132-FE4E5A0F48AA}"/>
              </a:ext>
            </a:extLst>
          </p:cNvPr>
          <p:cNvSpPr>
            <a:spLocks noGrp="1"/>
          </p:cNvSpPr>
          <p:nvPr>
            <p:ph idx="1"/>
          </p:nvPr>
        </p:nvSpPr>
        <p:spPr>
          <a:xfrm>
            <a:off x="984504" y="1673598"/>
            <a:ext cx="4632031" cy="4699770"/>
          </a:xfrm>
        </p:spPr>
        <p:txBody>
          <a:bodyPr anchor="ctr">
            <a:normAutofit/>
          </a:bodyPr>
          <a:lstStyle/>
          <a:p>
            <a:r>
              <a:rPr lang="en-US" dirty="0">
                <a:latin typeface="Comic Sans MS" panose="030F0902030302020204" pitchFamily="66" charset="0"/>
                <a:ea typeface="Apple Symbols" panose="02000000000000000000" pitchFamily="2" charset="-79"/>
                <a:cs typeface="Apple Symbols" panose="02000000000000000000" pitchFamily="2" charset="-79"/>
              </a:rPr>
              <a:t>Collected by US passenger satisfaction survey from </a:t>
            </a:r>
            <a:r>
              <a:rPr lang="en-US" b="1" dirty="0">
                <a:solidFill>
                  <a:srgbClr val="FF0000"/>
                </a:solidFill>
                <a:latin typeface="Comic Sans MS" panose="030F0902030302020204" pitchFamily="66" charset="0"/>
                <a:ea typeface="Apple Symbols" panose="02000000000000000000" pitchFamily="2" charset="-79"/>
                <a:cs typeface="Apple Symbols" panose="02000000000000000000" pitchFamily="2" charset="-79"/>
              </a:rPr>
              <a:t>Kaggle</a:t>
            </a:r>
          </a:p>
          <a:p>
            <a:r>
              <a:rPr lang="en-US" dirty="0">
                <a:latin typeface="Comic Sans MS" panose="030F0902030302020204" pitchFamily="66" charset="0"/>
              </a:rPr>
              <a:t>Total </a:t>
            </a:r>
            <a:r>
              <a:rPr lang="en-US" b="1" dirty="0">
                <a:solidFill>
                  <a:srgbClr val="FF0000"/>
                </a:solidFill>
                <a:latin typeface="Comic Sans MS" panose="030F0902030302020204" pitchFamily="66" charset="0"/>
              </a:rPr>
              <a:t>129,880</a:t>
            </a:r>
            <a:r>
              <a:rPr lang="en-US" b="1" dirty="0">
                <a:latin typeface="Comic Sans MS" panose="030F0902030302020204" pitchFamily="66" charset="0"/>
              </a:rPr>
              <a:t> </a:t>
            </a:r>
            <a:r>
              <a:rPr lang="en-US" dirty="0">
                <a:latin typeface="Comic Sans MS" panose="030F0902030302020204" pitchFamily="66" charset="0"/>
              </a:rPr>
              <a:t>observations</a:t>
            </a:r>
          </a:p>
          <a:p>
            <a:r>
              <a:rPr lang="en-US" b="1" dirty="0">
                <a:solidFill>
                  <a:srgbClr val="FF0000"/>
                </a:solidFill>
                <a:latin typeface="Comic Sans MS" panose="030F0902030302020204" pitchFamily="66" charset="0"/>
              </a:rPr>
              <a:t>5 </a:t>
            </a:r>
            <a:r>
              <a:rPr lang="en-US" dirty="0">
                <a:latin typeface="Comic Sans MS" panose="030F0902030302020204" pitchFamily="66" charset="0"/>
              </a:rPr>
              <a:t>Factorial attributes</a:t>
            </a:r>
          </a:p>
          <a:p>
            <a:r>
              <a:rPr lang="en-US" b="1" dirty="0">
                <a:solidFill>
                  <a:srgbClr val="FF0000"/>
                </a:solidFill>
                <a:latin typeface="Comic Sans MS" panose="030F0902030302020204" pitchFamily="66" charset="0"/>
              </a:rPr>
              <a:t>19 </a:t>
            </a:r>
            <a:r>
              <a:rPr lang="en-US" dirty="0">
                <a:latin typeface="Comic Sans MS" panose="030F0902030302020204" pitchFamily="66" charset="0"/>
              </a:rPr>
              <a:t>Numeric attributes</a:t>
            </a:r>
          </a:p>
          <a:p>
            <a:r>
              <a:rPr lang="en-US" dirty="0">
                <a:latin typeface="Comic Sans MS" panose="030F0902030302020204" pitchFamily="66" charset="0"/>
              </a:rPr>
              <a:t>Dependent variable: </a:t>
            </a:r>
            <a:r>
              <a:rPr lang="en-US" b="1" dirty="0">
                <a:solidFill>
                  <a:srgbClr val="FF0000"/>
                </a:solidFill>
                <a:latin typeface="Comic Sans MS" panose="030F0902030302020204" pitchFamily="66" charset="0"/>
              </a:rPr>
              <a:t>satisfaction_v2</a:t>
            </a:r>
            <a:r>
              <a:rPr lang="en-US" dirty="0">
                <a:latin typeface="Comic Sans MS" panose="030F0902030302020204" pitchFamily="66" charset="0"/>
              </a:rPr>
              <a:t>(satisfied and neutral or dissatisfied)</a:t>
            </a:r>
          </a:p>
        </p:txBody>
      </p:sp>
      <p:sp>
        <p:nvSpPr>
          <p:cNvPr id="95" name="Oval 94">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7" name="Oval 96">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TextBox 3">
            <a:extLst>
              <a:ext uri="{FF2B5EF4-FFF2-40B4-BE49-F238E27FC236}">
                <a16:creationId xmlns:a16="http://schemas.microsoft.com/office/drawing/2014/main" id="{84A631EC-B49D-7244-8773-7460751F01EA}"/>
              </a:ext>
            </a:extLst>
          </p:cNvPr>
          <p:cNvSpPr txBox="1"/>
          <p:nvPr/>
        </p:nvSpPr>
        <p:spPr>
          <a:xfrm>
            <a:off x="6505303" y="666206"/>
            <a:ext cx="184731" cy="369332"/>
          </a:xfrm>
          <a:prstGeom prst="rect">
            <a:avLst/>
          </a:prstGeom>
          <a:noFill/>
        </p:spPr>
        <p:txBody>
          <a:bodyPr wrap="none" rtlCol="0">
            <a:spAutoFit/>
          </a:bodyPr>
          <a:lstStyle/>
          <a:p>
            <a:endParaRPr lang="en-US"/>
          </a:p>
        </p:txBody>
      </p:sp>
      <p:sp>
        <p:nvSpPr>
          <p:cNvPr id="40" name="TextBox 39">
            <a:extLst>
              <a:ext uri="{FF2B5EF4-FFF2-40B4-BE49-F238E27FC236}">
                <a16:creationId xmlns:a16="http://schemas.microsoft.com/office/drawing/2014/main" id="{8726A4BE-030D-6A42-8E26-45FBEE4DCD10}"/>
              </a:ext>
            </a:extLst>
          </p:cNvPr>
          <p:cNvSpPr txBox="1"/>
          <p:nvPr/>
        </p:nvSpPr>
        <p:spPr>
          <a:xfrm>
            <a:off x="7210697" y="2442754"/>
            <a:ext cx="184731" cy="369332"/>
          </a:xfrm>
          <a:prstGeom prst="rect">
            <a:avLst/>
          </a:prstGeom>
          <a:noFill/>
        </p:spPr>
        <p:txBody>
          <a:bodyPr wrap="none" rtlCol="0">
            <a:spAutoFit/>
          </a:bodyPr>
          <a:lstStyle/>
          <a:p>
            <a:endParaRPr lang="en-US" dirty="0"/>
          </a:p>
        </p:txBody>
      </p:sp>
      <p:pic>
        <p:nvPicPr>
          <p:cNvPr id="19" name="Picture 18">
            <a:extLst>
              <a:ext uri="{FF2B5EF4-FFF2-40B4-BE49-F238E27FC236}">
                <a16:creationId xmlns:a16="http://schemas.microsoft.com/office/drawing/2014/main" id="{8B2BB773-63D7-3A45-A476-98F628230BC9}"/>
              </a:ext>
            </a:extLst>
          </p:cNvPr>
          <p:cNvPicPr/>
          <p:nvPr/>
        </p:nvPicPr>
        <p:blipFill>
          <a:blip r:embed="rId6"/>
          <a:stretch>
            <a:fillRect/>
          </a:stretch>
        </p:blipFill>
        <p:spPr>
          <a:xfrm>
            <a:off x="5433646" y="2158230"/>
            <a:ext cx="6758353" cy="4699770"/>
          </a:xfrm>
          <a:prstGeom prst="rect">
            <a:avLst/>
          </a:prstGeom>
        </p:spPr>
      </p:pic>
    </p:spTree>
    <p:extLst>
      <p:ext uri="{BB962C8B-B14F-4D97-AF65-F5344CB8AC3E}">
        <p14:creationId xmlns:p14="http://schemas.microsoft.com/office/powerpoint/2010/main" val="30517117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sz="4400" b="1" dirty="0">
                <a:latin typeface="Modern Love" pitchFamily="82" charset="0"/>
              </a:rPr>
              <a:t>DATA preprocessing </a:t>
            </a:r>
            <a:endParaRPr lang="en-US" sz="4400" dirty="0">
              <a:latin typeface="Modern Love" pitchFamily="82" charset="0"/>
            </a:endParaRPr>
          </a:p>
        </p:txBody>
      </p:sp>
      <p:pic>
        <p:nvPicPr>
          <p:cNvPr id="19" name="Picture 18" descr="A screenshot of a cell phone&#10;&#10;Description automatically generated">
            <a:extLst>
              <a:ext uri="{FF2B5EF4-FFF2-40B4-BE49-F238E27FC236}">
                <a16:creationId xmlns:a16="http://schemas.microsoft.com/office/drawing/2014/main" id="{7F976EBC-87CE-5149-B780-C3A799CA01B6}"/>
              </a:ext>
            </a:extLst>
          </p:cNvPr>
          <p:cNvPicPr/>
          <p:nvPr/>
        </p:nvPicPr>
        <p:blipFill rotWithShape="1">
          <a:blip r:embed="rId5" cstate="print">
            <a:extLst>
              <a:ext uri="{28A0092B-C50C-407E-A947-70E740481C1C}">
                <a14:useLocalDpi xmlns:a14="http://schemas.microsoft.com/office/drawing/2010/main" val="0"/>
              </a:ext>
            </a:extLst>
          </a:blip>
          <a:srcRect t="14335" b="1060"/>
          <a:stretch/>
        </p:blipFill>
        <p:spPr>
          <a:xfrm>
            <a:off x="6118696" y="2322523"/>
            <a:ext cx="5088800" cy="3907158"/>
          </a:xfrm>
          <a:prstGeom prst="rect">
            <a:avLst/>
          </a:prstGeom>
        </p:spPr>
      </p:pic>
      <p:sp>
        <p:nvSpPr>
          <p:cNvPr id="9" name="TextBox 8">
            <a:extLst>
              <a:ext uri="{FF2B5EF4-FFF2-40B4-BE49-F238E27FC236}">
                <a16:creationId xmlns:a16="http://schemas.microsoft.com/office/drawing/2014/main" id="{1EE05BEA-C50B-3D40-962D-0402652AA2AF}"/>
              </a:ext>
            </a:extLst>
          </p:cNvPr>
          <p:cNvSpPr txBox="1"/>
          <p:nvPr/>
        </p:nvSpPr>
        <p:spPr>
          <a:xfrm>
            <a:off x="984504" y="2377894"/>
            <a:ext cx="4632031" cy="3851787"/>
          </a:xfrm>
          <a:prstGeom prst="rect">
            <a:avLst/>
          </a:prstGeom>
        </p:spPr>
        <p:txBody>
          <a:bodyPr vert="horz" lIns="91440" tIns="45720" rIns="91440" bIns="45720" rtlCol="0" anchor="ctr">
            <a:normAutofit/>
          </a:bodyPr>
          <a:lstStyle/>
          <a:p>
            <a:pPr marL="160020" indent="-182880">
              <a:lnSpc>
                <a:spcPct val="90000"/>
              </a:lnSpc>
              <a:spcAft>
                <a:spcPts val="600"/>
              </a:spcAft>
              <a:buClr>
                <a:schemeClr val="accent1">
                  <a:lumMod val="75000"/>
                </a:schemeClr>
              </a:buClr>
              <a:buSzPct val="85000"/>
              <a:buFont typeface="Wingdings" pitchFamily="2" charset="2"/>
              <a:buChar char="§"/>
            </a:pPr>
            <a:r>
              <a:rPr lang="en-US" sz="2000" dirty="0">
                <a:latin typeface="Comic Sans MS" panose="030F0902030302020204" pitchFamily="66" charset="0"/>
              </a:rPr>
              <a:t>Drop the id column</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dirty="0">
                <a:latin typeface="Comic Sans MS" panose="030F0902030302020204" pitchFamily="66" charset="0"/>
              </a:rPr>
              <a:t>Supply() -&gt;393 NAs in Arrival Delay in Minutes</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b="1" dirty="0">
                <a:solidFill>
                  <a:srgbClr val="FF0000"/>
                </a:solidFill>
                <a:latin typeface="Comic Sans MS" panose="030F0902030302020204" pitchFamily="66" charset="0"/>
              </a:rPr>
              <a:t>393 /129880 = 0.00302587 = 0.03%-&gt; Exclude</a:t>
            </a:r>
          </a:p>
          <a:p>
            <a:pPr indent="-182880">
              <a:lnSpc>
                <a:spcPct val="90000"/>
              </a:lnSpc>
              <a:spcAft>
                <a:spcPts val="600"/>
              </a:spcAft>
              <a:buClr>
                <a:schemeClr val="accent1">
                  <a:lumMod val="75000"/>
                </a:schemeClr>
              </a:buClr>
              <a:buSzPct val="85000"/>
              <a:buFont typeface="Wingdings" pitchFamily="2" charset="2"/>
              <a:buChar char="§"/>
            </a:pPr>
            <a:endParaRPr lang="en-US" sz="2000" dirty="0">
              <a:solidFill>
                <a:srgbClr val="FF0000"/>
              </a:solidFill>
              <a:latin typeface="Comic Sans MS" panose="030F0902030302020204" pitchFamily="66" charset="0"/>
            </a:endParaRPr>
          </a:p>
          <a:p>
            <a:pPr indent="-182880">
              <a:lnSpc>
                <a:spcPct val="90000"/>
              </a:lnSpc>
              <a:spcAft>
                <a:spcPts val="600"/>
              </a:spcAft>
              <a:buClr>
                <a:schemeClr val="accent1">
                  <a:lumMod val="75000"/>
                </a:schemeClr>
              </a:buClr>
              <a:buSzPct val="85000"/>
              <a:buFont typeface="Wingdings" pitchFamily="2" charset="2"/>
              <a:buChar char="§"/>
            </a:pPr>
            <a:r>
              <a:rPr lang="en-US" sz="2000" dirty="0">
                <a:latin typeface="Comic Sans MS" panose="030F0902030302020204" pitchFamily="66" charset="0"/>
              </a:rPr>
              <a:t>After cleansing: </a:t>
            </a:r>
            <a:r>
              <a:rPr lang="en-US" sz="2000" b="1" dirty="0">
                <a:solidFill>
                  <a:srgbClr val="FF0000"/>
                </a:solidFill>
                <a:latin typeface="Comic Sans MS" panose="030F0902030302020204" pitchFamily="66" charset="0"/>
              </a:rPr>
              <a:t>129,487 </a:t>
            </a:r>
            <a:r>
              <a:rPr lang="en-US" sz="2000" dirty="0">
                <a:latin typeface="Comic Sans MS" panose="030F0902030302020204" pitchFamily="66" charset="0"/>
              </a:rPr>
              <a:t>records and </a:t>
            </a:r>
            <a:r>
              <a:rPr lang="en-US" sz="2000" b="1" dirty="0">
                <a:solidFill>
                  <a:srgbClr val="FF0000"/>
                </a:solidFill>
                <a:latin typeface="Comic Sans MS" panose="030F0902030302020204" pitchFamily="66" charset="0"/>
              </a:rPr>
              <a:t>23</a:t>
            </a:r>
            <a:r>
              <a:rPr lang="en-US" sz="2000" dirty="0">
                <a:latin typeface="Comic Sans MS" panose="030F0902030302020204" pitchFamily="66" charset="0"/>
              </a:rPr>
              <a:t> attributes</a:t>
            </a:r>
          </a:p>
          <a:p>
            <a:pPr indent="-182880">
              <a:lnSpc>
                <a:spcPct val="90000"/>
              </a:lnSpc>
              <a:spcAft>
                <a:spcPts val="600"/>
              </a:spcAft>
              <a:buClr>
                <a:schemeClr val="accent1">
                  <a:lumMod val="75000"/>
                </a:schemeClr>
              </a:buClr>
              <a:buSzPct val="85000"/>
              <a:buFont typeface="Wingdings" pitchFamily="2" charset="2"/>
              <a:buChar char="§"/>
            </a:pPr>
            <a:endParaRPr lang="en-US" sz="2000" dirty="0">
              <a:latin typeface="Comic Sans MS" panose="030F0902030302020204" pitchFamily="66" charset="0"/>
            </a:endParaRPr>
          </a:p>
        </p:txBody>
      </p:sp>
      <p:sp>
        <p:nvSpPr>
          <p:cNvPr id="32" name="Oval 31">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6931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10" name="Picture 9" descr="A screenshot of a cell phone&#10;&#10;Description automatically generated">
            <a:extLst>
              <a:ext uri="{FF2B5EF4-FFF2-40B4-BE49-F238E27FC236}">
                <a16:creationId xmlns:a16="http://schemas.microsoft.com/office/drawing/2014/main" id="{794D958F-CBB0-2E44-98A6-85BE42085559}"/>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6001" y="568680"/>
            <a:ext cx="5111496" cy="3146422"/>
          </a:xfrm>
          <a:prstGeom prst="rect">
            <a:avLst/>
          </a:prstGeom>
        </p:spPr>
      </p:pic>
      <p:sp>
        <p:nvSpPr>
          <p:cNvPr id="20" name="Rectangle 1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131474" y="4137169"/>
            <a:ext cx="4543683" cy="1767141"/>
          </a:xfrm>
        </p:spPr>
        <p:txBody>
          <a:bodyPr vert="horz" lIns="91440" tIns="45720" rIns="91440" bIns="45720" rtlCol="0" anchor="ctr">
            <a:normAutofit/>
          </a:bodyPr>
          <a:lstStyle/>
          <a:p>
            <a:r>
              <a:rPr lang="en-US" sz="4400" dirty="0">
                <a:latin typeface="Modern Love" pitchFamily="82" charset="0"/>
              </a:rPr>
              <a:t>BIAS CHECK</a:t>
            </a:r>
          </a:p>
        </p:txBody>
      </p:sp>
      <p:pic>
        <p:nvPicPr>
          <p:cNvPr id="7" name="Content Placeholder 6" descr="A screenshot of a cell phone&#10;&#10;Description automatically generated">
            <a:extLst>
              <a:ext uri="{FF2B5EF4-FFF2-40B4-BE49-F238E27FC236}">
                <a16:creationId xmlns:a16="http://schemas.microsoft.com/office/drawing/2014/main" id="{8412EBFE-8F92-F84E-B787-710D2BCA0325}"/>
              </a:ext>
            </a:extLst>
          </p:cNvPr>
          <p:cNvPicPr>
            <a:picLocks noGrp="1"/>
          </p:cNvPicPr>
          <p:nvPr>
            <p:ph idx="1"/>
          </p:nvPr>
        </p:nvPicPr>
        <p:blipFill>
          <a:blip r:embed="rId6">
            <a:extLst>
              <a:ext uri="{28A0092B-C50C-407E-A947-70E740481C1C}">
                <a14:useLocalDpi xmlns:a14="http://schemas.microsoft.com/office/drawing/2010/main" val="0"/>
              </a:ext>
            </a:extLst>
          </a:blip>
          <a:stretch>
            <a:fillRect/>
          </a:stretch>
        </p:blipFill>
        <p:spPr>
          <a:xfrm>
            <a:off x="927999" y="1405972"/>
            <a:ext cx="4950632" cy="1237658"/>
          </a:xfrm>
          <a:prstGeom prst="rect">
            <a:avLst/>
          </a:prstGeom>
        </p:spPr>
      </p:pic>
      <p:sp>
        <p:nvSpPr>
          <p:cNvPr id="13" name="TextBox 12">
            <a:extLst>
              <a:ext uri="{FF2B5EF4-FFF2-40B4-BE49-F238E27FC236}">
                <a16:creationId xmlns:a16="http://schemas.microsoft.com/office/drawing/2014/main" id="{C974F88F-E57D-A743-983B-F3F34F78BFF9}"/>
              </a:ext>
            </a:extLst>
          </p:cNvPr>
          <p:cNvSpPr txBox="1"/>
          <p:nvPr/>
        </p:nvSpPr>
        <p:spPr>
          <a:xfrm>
            <a:off x="4859383" y="4170410"/>
            <a:ext cx="6057759" cy="1767141"/>
          </a:xfrm>
          <a:prstGeom prst="rect">
            <a:avLst/>
          </a:prstGeom>
        </p:spPr>
        <p:txBody>
          <a:bodyPr vert="horz" lIns="91440" tIns="45720" rIns="91440" bIns="45720" rtlCol="0" anchor="ctr">
            <a:noAutofit/>
          </a:bodyPr>
          <a:lstStyle/>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54.74% of the population are satisfied with the U.S Airline service </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45.26% of the customers are neutral or dissatisfied with the service</a:t>
            </a:r>
          </a:p>
          <a:p>
            <a:pPr marL="342900" indent="-342900">
              <a:lnSpc>
                <a:spcPct val="90000"/>
              </a:lnSpc>
              <a:spcAft>
                <a:spcPts val="600"/>
              </a:spcAft>
              <a:buClr>
                <a:schemeClr val="accent1">
                  <a:lumMod val="75000"/>
                </a:schemeClr>
              </a:buClr>
              <a:buSzPct val="85000"/>
              <a:buFont typeface="Arial" panose="020B0604020202020204" pitchFamily="34" charset="0"/>
              <a:buChar char="•"/>
            </a:pPr>
            <a:r>
              <a:rPr lang="en-US" sz="2000" dirty="0">
                <a:latin typeface="Comic Sans MS" panose="030F0902030302020204" pitchFamily="66" charset="0"/>
              </a:rPr>
              <a:t>Hence, the distribution of satisfied customers </a:t>
            </a:r>
          </a:p>
          <a:p>
            <a:pPr>
              <a:lnSpc>
                <a:spcPct val="90000"/>
              </a:lnSpc>
              <a:spcAft>
                <a:spcPts val="600"/>
              </a:spcAft>
              <a:buClr>
                <a:schemeClr val="accent1">
                  <a:lumMod val="75000"/>
                </a:schemeClr>
              </a:buClr>
              <a:buSzPct val="85000"/>
            </a:pPr>
            <a:r>
              <a:rPr lang="en-US" sz="2000" dirty="0">
                <a:latin typeface="Comic Sans MS" panose="030F0902030302020204" pitchFamily="66" charset="0"/>
              </a:rPr>
              <a:t>and dissatisfied customers are roughly the same.</a:t>
            </a:r>
            <a:endParaRPr lang="en-US" sz="2000" dirty="0"/>
          </a:p>
        </p:txBody>
      </p:sp>
      <p:sp>
        <p:nvSpPr>
          <p:cNvPr id="24" name="Rectangle 2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Oval 2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1EE05BEA-C50B-3D40-962D-0402652AA2AF}"/>
              </a:ext>
            </a:extLst>
          </p:cNvPr>
          <p:cNvSpPr txBox="1"/>
          <p:nvPr/>
        </p:nvSpPr>
        <p:spPr>
          <a:xfrm>
            <a:off x="1069847" y="2121408"/>
            <a:ext cx="9210621" cy="1000615"/>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endParaRPr lang="en-US" dirty="0">
              <a:latin typeface="Comic Sans MS" panose="030F0902030302020204" pitchFamily="66" charset="0"/>
            </a:endParaRPr>
          </a:p>
        </p:txBody>
      </p:sp>
      <p:sp>
        <p:nvSpPr>
          <p:cNvPr id="8" name="TextBox 7">
            <a:extLst>
              <a:ext uri="{FF2B5EF4-FFF2-40B4-BE49-F238E27FC236}">
                <a16:creationId xmlns:a16="http://schemas.microsoft.com/office/drawing/2014/main" id="{DEC1A799-A7EE-2340-AB97-80CE1F5787E7}"/>
              </a:ext>
            </a:extLst>
          </p:cNvPr>
          <p:cNvSpPr txBox="1"/>
          <p:nvPr/>
        </p:nvSpPr>
        <p:spPr>
          <a:xfrm>
            <a:off x="9117874" y="3943712"/>
            <a:ext cx="184731" cy="723275"/>
          </a:xfrm>
          <a:prstGeom prst="rect">
            <a:avLst/>
          </a:prstGeom>
          <a:noFill/>
        </p:spPr>
        <p:txBody>
          <a:bodyPr wrap="none" rtlCol="0">
            <a:spAutoFit/>
          </a:bodyPr>
          <a:lstStyle/>
          <a:p>
            <a:pPr>
              <a:spcAft>
                <a:spcPts val="600"/>
              </a:spcAft>
            </a:pPr>
            <a:endParaRPr lang="en-US"/>
          </a:p>
          <a:p>
            <a:pPr>
              <a:spcAft>
                <a:spcPts val="600"/>
              </a:spcAft>
            </a:pPr>
            <a:endParaRPr lang="en-US"/>
          </a:p>
        </p:txBody>
      </p:sp>
    </p:spTree>
    <p:extLst>
      <p:ext uri="{BB962C8B-B14F-4D97-AF65-F5344CB8AC3E}">
        <p14:creationId xmlns:p14="http://schemas.microsoft.com/office/powerpoint/2010/main" val="1542889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482DD-2F59-C04B-964A-C7ACD748BFA8}"/>
              </a:ext>
            </a:extLst>
          </p:cNvPr>
          <p:cNvSpPr>
            <a:spLocks noGrp="1"/>
          </p:cNvSpPr>
          <p:nvPr>
            <p:ph type="title"/>
          </p:nvPr>
        </p:nvSpPr>
        <p:spPr>
          <a:xfrm>
            <a:off x="6066501" y="507788"/>
            <a:ext cx="6125497" cy="1609344"/>
          </a:xfrm>
          <a:ln>
            <a:noFill/>
          </a:ln>
        </p:spPr>
        <p:txBody>
          <a:bodyPr>
            <a:normAutofit/>
          </a:bodyPr>
          <a:lstStyle/>
          <a:p>
            <a:r>
              <a:rPr lang="en-US" sz="4400" dirty="0">
                <a:latin typeface="Modern Love" pitchFamily="82" charset="0"/>
              </a:rPr>
              <a:t>Correlation matrix </a:t>
            </a:r>
          </a:p>
        </p:txBody>
      </p:sp>
      <p:pic>
        <p:nvPicPr>
          <p:cNvPr id="11" name="Picture 10" descr="A close up of a map&#10;&#10;Description automatically generated">
            <a:extLst>
              <a:ext uri="{FF2B5EF4-FFF2-40B4-BE49-F238E27FC236}">
                <a16:creationId xmlns:a16="http://schemas.microsoft.com/office/drawing/2014/main" id="{B7F36A97-EA96-B948-8C38-3FBAA79BD57E}"/>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3999" y="1312460"/>
            <a:ext cx="5112461" cy="4243340"/>
          </a:xfrm>
          <a:prstGeom prst="rect">
            <a:avLst/>
          </a:prstGeom>
        </p:spPr>
      </p:pic>
      <p:sp>
        <p:nvSpPr>
          <p:cNvPr id="3" name="Content Placeholder 2">
            <a:extLst>
              <a:ext uri="{FF2B5EF4-FFF2-40B4-BE49-F238E27FC236}">
                <a16:creationId xmlns:a16="http://schemas.microsoft.com/office/drawing/2014/main" id="{64912433-74C8-0546-A287-7B437C53B92C}"/>
              </a:ext>
            </a:extLst>
          </p:cNvPr>
          <p:cNvSpPr>
            <a:spLocks noGrp="1"/>
          </p:cNvSpPr>
          <p:nvPr>
            <p:ph idx="1"/>
          </p:nvPr>
        </p:nvSpPr>
        <p:spPr>
          <a:xfrm>
            <a:off x="6400800" y="2007771"/>
            <a:ext cx="5458126" cy="4050792"/>
          </a:xfrm>
        </p:spPr>
        <p:txBody>
          <a:bodyPr>
            <a:normAutofit/>
          </a:bodyPr>
          <a:lstStyle/>
          <a:p>
            <a:pPr marL="0" indent="0">
              <a:buNone/>
            </a:pPr>
            <a:r>
              <a:rPr lang="en-US" dirty="0">
                <a:latin typeface="Comic Sans MS" panose="030F0902030302020204" pitchFamily="66" charset="0"/>
              </a:rPr>
              <a:t>Top 3 attributes that are highly related to the satisfaction level:</a:t>
            </a:r>
          </a:p>
          <a:p>
            <a:r>
              <a:rPr lang="en-US" dirty="0">
                <a:latin typeface="Comic Sans MS" panose="030F0902030302020204" pitchFamily="66" charset="0"/>
              </a:rPr>
              <a:t>inflight entertainment</a:t>
            </a:r>
          </a:p>
          <a:p>
            <a:r>
              <a:rPr lang="en-US" dirty="0">
                <a:latin typeface="Comic Sans MS" panose="030F0902030302020204" pitchFamily="66" charset="0"/>
              </a:rPr>
              <a:t>ease of Online booking</a:t>
            </a:r>
          </a:p>
          <a:p>
            <a:r>
              <a:rPr lang="en-US" dirty="0">
                <a:latin typeface="Comic Sans MS" panose="030F0902030302020204" pitchFamily="66" charset="0"/>
              </a:rPr>
              <a:t>online support </a:t>
            </a:r>
          </a:p>
          <a:p>
            <a:endParaRPr lang="en-US" dirty="0">
              <a:latin typeface="Comic Sans MS" panose="030F0902030302020204" pitchFamily="66" charset="0"/>
            </a:endParaRPr>
          </a:p>
        </p:txBody>
      </p:sp>
      <p:grpSp>
        <p:nvGrpSpPr>
          <p:cNvPr id="25" name="Group 24">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6" name="Oval 25">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0243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D5D3575F-6BD1-4889-A240-1A683CAAB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E037193D-F8C4-4234-A7D1-A24AD3ACB4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450CAB3-089A-49FB-8B72-B3ABD5A42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Group 114">
            <a:extLst>
              <a:ext uri="{FF2B5EF4-FFF2-40B4-BE49-F238E27FC236}">
                <a16:creationId xmlns:a16="http://schemas.microsoft.com/office/drawing/2014/main" id="{F510F87B-4C36-4922-9DFC-5373F6D686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16" name="Oval 115">
              <a:extLst>
                <a:ext uri="{FF2B5EF4-FFF2-40B4-BE49-F238E27FC236}">
                  <a16:creationId xmlns:a16="http://schemas.microsoft.com/office/drawing/2014/main" id="{2F4E2F9E-4DA4-4F83-9136-4D04AE769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7" name="Oval 116">
              <a:extLst>
                <a:ext uri="{FF2B5EF4-FFF2-40B4-BE49-F238E27FC236}">
                  <a16:creationId xmlns:a16="http://schemas.microsoft.com/office/drawing/2014/main" id="{61C5CFE5-AF0C-48ED-AB2C-40E0457437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19" name="Rectangle 118">
            <a:extLst>
              <a:ext uri="{FF2B5EF4-FFF2-40B4-BE49-F238E27FC236}">
                <a16:creationId xmlns:a16="http://schemas.microsoft.com/office/drawing/2014/main" id="{3B97473C-609B-4B4F-9F47-DAC2C7E952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121" name="Freeform: Shape 120">
            <a:extLst>
              <a:ext uri="{FF2B5EF4-FFF2-40B4-BE49-F238E27FC236}">
                <a16:creationId xmlns:a16="http://schemas.microsoft.com/office/drawing/2014/main" id="{477E8FFE-728F-4F2D-B22F-AFF3FAA7F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6519"/>
            <a:ext cx="4105727" cy="6223014"/>
          </a:xfrm>
          <a:custGeom>
            <a:avLst/>
            <a:gdLst>
              <a:gd name="connsiteX0" fmla="*/ 994219 w 4105727"/>
              <a:gd name="connsiteY0" fmla="*/ 350045 h 6223014"/>
              <a:gd name="connsiteX1" fmla="*/ 3755683 w 4105727"/>
              <a:gd name="connsiteY1" fmla="*/ 3111507 h 6223014"/>
              <a:gd name="connsiteX2" fmla="*/ 994219 w 4105727"/>
              <a:gd name="connsiteY2" fmla="*/ 5872970 h 6223014"/>
              <a:gd name="connsiteX3" fmla="*/ 173044 w 4105727"/>
              <a:gd name="connsiteY3" fmla="*/ 5748820 h 6223014"/>
              <a:gd name="connsiteX4" fmla="*/ 0 w 4105727"/>
              <a:gd name="connsiteY4" fmla="*/ 5685485 h 6223014"/>
              <a:gd name="connsiteX5" fmla="*/ 0 w 4105727"/>
              <a:gd name="connsiteY5" fmla="*/ 537529 h 6223014"/>
              <a:gd name="connsiteX6" fmla="*/ 173044 w 4105727"/>
              <a:gd name="connsiteY6" fmla="*/ 474195 h 6223014"/>
              <a:gd name="connsiteX7" fmla="*/ 994219 w 4105727"/>
              <a:gd name="connsiteY7" fmla="*/ 350045 h 6223014"/>
              <a:gd name="connsiteX8" fmla="*/ 994219 w 4105727"/>
              <a:gd name="connsiteY8" fmla="*/ 0 h 6223014"/>
              <a:gd name="connsiteX9" fmla="*/ 4105727 w 4105727"/>
              <a:gd name="connsiteY9" fmla="*/ 3111507 h 6223014"/>
              <a:gd name="connsiteX10" fmla="*/ 994219 w 4105727"/>
              <a:gd name="connsiteY10" fmla="*/ 6223014 h 6223014"/>
              <a:gd name="connsiteX11" fmla="*/ 68952 w 4105727"/>
              <a:gd name="connsiteY11" fmla="*/ 6083127 h 6223014"/>
              <a:gd name="connsiteX12" fmla="*/ 0 w 4105727"/>
              <a:gd name="connsiteY12" fmla="*/ 6057891 h 6223014"/>
              <a:gd name="connsiteX13" fmla="*/ 0 w 4105727"/>
              <a:gd name="connsiteY13" fmla="*/ 5768241 h 6223014"/>
              <a:gd name="connsiteX14" fmla="*/ 149913 w 4105727"/>
              <a:gd name="connsiteY14" fmla="*/ 5823110 h 6223014"/>
              <a:gd name="connsiteX15" fmla="*/ 994219 w 4105727"/>
              <a:gd name="connsiteY15" fmla="*/ 5950757 h 6223014"/>
              <a:gd name="connsiteX16" fmla="*/ 3833470 w 4105727"/>
              <a:gd name="connsiteY16" fmla="*/ 3111507 h 6223014"/>
              <a:gd name="connsiteX17" fmla="*/ 994219 w 4105727"/>
              <a:gd name="connsiteY17" fmla="*/ 272257 h 6223014"/>
              <a:gd name="connsiteX18" fmla="*/ 149913 w 4105727"/>
              <a:gd name="connsiteY18" fmla="*/ 399904 h 6223014"/>
              <a:gd name="connsiteX19" fmla="*/ 0 w 4105727"/>
              <a:gd name="connsiteY19" fmla="*/ 454773 h 6223014"/>
              <a:gd name="connsiteX20" fmla="*/ 0 w 4105727"/>
              <a:gd name="connsiteY20" fmla="*/ 165124 h 6223014"/>
              <a:gd name="connsiteX21" fmla="*/ 68952 w 4105727"/>
              <a:gd name="connsiteY21" fmla="*/ 139887 h 6223014"/>
              <a:gd name="connsiteX22" fmla="*/ 994219 w 4105727"/>
              <a:gd name="connsiteY22" fmla="*/ 0 h 622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05727" h="6223014">
                <a:moveTo>
                  <a:pt x="994219" y="350045"/>
                </a:moveTo>
                <a:cubicBezTo>
                  <a:pt x="2519334" y="350045"/>
                  <a:pt x="3755683" y="1586393"/>
                  <a:pt x="3755683" y="3111507"/>
                </a:cubicBezTo>
                <a:cubicBezTo>
                  <a:pt x="3755683" y="4636621"/>
                  <a:pt x="2519334" y="5872970"/>
                  <a:pt x="994219" y="5872970"/>
                </a:cubicBezTo>
                <a:cubicBezTo>
                  <a:pt x="708260" y="5872970"/>
                  <a:pt x="432453" y="5829504"/>
                  <a:pt x="173044" y="5748820"/>
                </a:cubicBezTo>
                <a:lnTo>
                  <a:pt x="0" y="5685485"/>
                </a:lnTo>
                <a:lnTo>
                  <a:pt x="0" y="537529"/>
                </a:lnTo>
                <a:lnTo>
                  <a:pt x="173044" y="474195"/>
                </a:lnTo>
                <a:cubicBezTo>
                  <a:pt x="432453" y="393510"/>
                  <a:pt x="708260" y="350045"/>
                  <a:pt x="994219" y="350045"/>
                </a:cubicBezTo>
                <a:close/>
                <a:moveTo>
                  <a:pt x="994219" y="0"/>
                </a:moveTo>
                <a:cubicBezTo>
                  <a:pt x="2712658" y="0"/>
                  <a:pt x="4105727" y="1393069"/>
                  <a:pt x="4105727" y="3111507"/>
                </a:cubicBezTo>
                <a:cubicBezTo>
                  <a:pt x="4105727" y="4829945"/>
                  <a:pt x="2712658" y="6223014"/>
                  <a:pt x="994219" y="6223014"/>
                </a:cubicBezTo>
                <a:cubicBezTo>
                  <a:pt x="672012" y="6223014"/>
                  <a:pt x="361243" y="6174039"/>
                  <a:pt x="68952" y="6083127"/>
                </a:cubicBezTo>
                <a:lnTo>
                  <a:pt x="0" y="6057891"/>
                </a:lnTo>
                <a:lnTo>
                  <a:pt x="0" y="5768241"/>
                </a:lnTo>
                <a:lnTo>
                  <a:pt x="149913" y="5823110"/>
                </a:lnTo>
                <a:cubicBezTo>
                  <a:pt x="416629" y="5906067"/>
                  <a:pt x="700205" y="5950757"/>
                  <a:pt x="994219" y="5950757"/>
                </a:cubicBezTo>
                <a:cubicBezTo>
                  <a:pt x="2562294" y="5950757"/>
                  <a:pt x="3833470" y="4679581"/>
                  <a:pt x="3833470" y="3111507"/>
                </a:cubicBezTo>
                <a:cubicBezTo>
                  <a:pt x="3833470" y="1543433"/>
                  <a:pt x="2562294" y="272257"/>
                  <a:pt x="994219" y="272257"/>
                </a:cubicBezTo>
                <a:cubicBezTo>
                  <a:pt x="700205" y="272257"/>
                  <a:pt x="416629" y="316947"/>
                  <a:pt x="149913" y="399904"/>
                </a:cubicBezTo>
                <a:lnTo>
                  <a:pt x="0" y="454773"/>
                </a:lnTo>
                <a:lnTo>
                  <a:pt x="0" y="165124"/>
                </a:lnTo>
                <a:lnTo>
                  <a:pt x="68952" y="139887"/>
                </a:lnTo>
                <a:cubicBezTo>
                  <a:pt x="361243" y="48975"/>
                  <a:pt x="672012" y="0"/>
                  <a:pt x="994219"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3" name="Freeform: Shape 122">
            <a:extLst>
              <a:ext uri="{FF2B5EF4-FFF2-40B4-BE49-F238E27FC236}">
                <a16:creationId xmlns:a16="http://schemas.microsoft.com/office/drawing/2014/main" id="{C245B049-511D-4F0F-8AAB-633C26358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7896" y="-4371"/>
            <a:ext cx="3577454" cy="3208363"/>
          </a:xfrm>
          <a:custGeom>
            <a:avLst/>
            <a:gdLst>
              <a:gd name="connsiteX0" fmla="*/ 1081320 w 3577454"/>
              <a:gd name="connsiteY0" fmla="*/ 0 h 3208363"/>
              <a:gd name="connsiteX1" fmla="*/ 2496135 w 3577454"/>
              <a:gd name="connsiteY1" fmla="*/ 0 h 3208363"/>
              <a:gd name="connsiteX2" fmla="*/ 2545422 w 3577454"/>
              <a:gd name="connsiteY2" fmla="*/ 23743 h 3208363"/>
              <a:gd name="connsiteX3" fmla="*/ 3376222 w 3577454"/>
              <a:gd name="connsiteY3" fmla="*/ 1419636 h 3208363"/>
              <a:gd name="connsiteX4" fmla="*/ 1788728 w 3577454"/>
              <a:gd name="connsiteY4" fmla="*/ 3007131 h 3208363"/>
              <a:gd name="connsiteX5" fmla="*/ 201233 w 3577454"/>
              <a:gd name="connsiteY5" fmla="*/ 1419636 h 3208363"/>
              <a:gd name="connsiteX6" fmla="*/ 1032033 w 3577454"/>
              <a:gd name="connsiteY6" fmla="*/ 23743 h 3208363"/>
              <a:gd name="connsiteX7" fmla="*/ 703576 w 3577454"/>
              <a:gd name="connsiteY7" fmla="*/ 0 h 3208363"/>
              <a:gd name="connsiteX8" fmla="*/ 985076 w 3577454"/>
              <a:gd name="connsiteY8" fmla="*/ 0 h 3208363"/>
              <a:gd name="connsiteX9" fmla="*/ 876141 w 3577454"/>
              <a:gd name="connsiteY9" fmla="*/ 66179 h 3208363"/>
              <a:gd name="connsiteX10" fmla="*/ 156514 w 3577454"/>
              <a:gd name="connsiteY10" fmla="*/ 1419636 h 3208363"/>
              <a:gd name="connsiteX11" fmla="*/ 1788728 w 3577454"/>
              <a:gd name="connsiteY11" fmla="*/ 3051850 h 3208363"/>
              <a:gd name="connsiteX12" fmla="*/ 3420941 w 3577454"/>
              <a:gd name="connsiteY12" fmla="*/ 1419636 h 3208363"/>
              <a:gd name="connsiteX13" fmla="*/ 2701313 w 3577454"/>
              <a:gd name="connsiteY13" fmla="*/ 66179 h 3208363"/>
              <a:gd name="connsiteX14" fmla="*/ 2592379 w 3577454"/>
              <a:gd name="connsiteY14" fmla="*/ 0 h 3208363"/>
              <a:gd name="connsiteX15" fmla="*/ 2873879 w 3577454"/>
              <a:gd name="connsiteY15" fmla="*/ 0 h 3208363"/>
              <a:gd name="connsiteX16" fmla="*/ 2926524 w 3577454"/>
              <a:gd name="connsiteY16" fmla="*/ 39367 h 3208363"/>
              <a:gd name="connsiteX17" fmla="*/ 3577454 w 3577454"/>
              <a:gd name="connsiteY17" fmla="*/ 1419636 h 3208363"/>
              <a:gd name="connsiteX18" fmla="*/ 1788728 w 3577454"/>
              <a:gd name="connsiteY18" fmla="*/ 3208363 h 3208363"/>
              <a:gd name="connsiteX19" fmla="*/ 0 w 3577454"/>
              <a:gd name="connsiteY19" fmla="*/ 1419636 h 3208363"/>
              <a:gd name="connsiteX20" fmla="*/ 650931 w 3577454"/>
              <a:gd name="connsiteY20" fmla="*/ 39367 h 3208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7454" h="3208363">
                <a:moveTo>
                  <a:pt x="1081320" y="0"/>
                </a:moveTo>
                <a:lnTo>
                  <a:pt x="2496135" y="0"/>
                </a:lnTo>
                <a:lnTo>
                  <a:pt x="2545422" y="23743"/>
                </a:lnTo>
                <a:cubicBezTo>
                  <a:pt x="3040284" y="292568"/>
                  <a:pt x="3376222" y="816871"/>
                  <a:pt x="3376222" y="1419636"/>
                </a:cubicBezTo>
                <a:cubicBezTo>
                  <a:pt x="3376222" y="2296386"/>
                  <a:pt x="2665477" y="3007131"/>
                  <a:pt x="1788728" y="3007131"/>
                </a:cubicBezTo>
                <a:cubicBezTo>
                  <a:pt x="911978" y="3007131"/>
                  <a:pt x="201233" y="2296386"/>
                  <a:pt x="201233" y="1419636"/>
                </a:cubicBezTo>
                <a:cubicBezTo>
                  <a:pt x="201233" y="816871"/>
                  <a:pt x="537171" y="292568"/>
                  <a:pt x="1032033" y="23743"/>
                </a:cubicBezTo>
                <a:close/>
                <a:moveTo>
                  <a:pt x="703576" y="0"/>
                </a:moveTo>
                <a:lnTo>
                  <a:pt x="985076" y="0"/>
                </a:lnTo>
                <a:lnTo>
                  <a:pt x="876141" y="66179"/>
                </a:lnTo>
                <a:cubicBezTo>
                  <a:pt x="441970" y="359500"/>
                  <a:pt x="156514" y="856232"/>
                  <a:pt x="156514" y="1419636"/>
                </a:cubicBezTo>
                <a:cubicBezTo>
                  <a:pt x="156514" y="2321082"/>
                  <a:pt x="887281" y="3051850"/>
                  <a:pt x="1788728" y="3051850"/>
                </a:cubicBezTo>
                <a:cubicBezTo>
                  <a:pt x="2690174" y="3051850"/>
                  <a:pt x="3420941" y="2321082"/>
                  <a:pt x="3420941" y="1419636"/>
                </a:cubicBezTo>
                <a:cubicBezTo>
                  <a:pt x="3420941" y="856232"/>
                  <a:pt x="3135485" y="359500"/>
                  <a:pt x="2701313" y="66179"/>
                </a:cubicBezTo>
                <a:lnTo>
                  <a:pt x="2592379" y="0"/>
                </a:lnTo>
                <a:lnTo>
                  <a:pt x="2873879" y="0"/>
                </a:lnTo>
                <a:lnTo>
                  <a:pt x="2926524" y="39367"/>
                </a:lnTo>
                <a:cubicBezTo>
                  <a:pt x="3324064" y="367446"/>
                  <a:pt x="3577454" y="863950"/>
                  <a:pt x="3577454" y="1419636"/>
                </a:cubicBezTo>
                <a:cubicBezTo>
                  <a:pt x="3577454" y="2407523"/>
                  <a:pt x="2776614" y="3208363"/>
                  <a:pt x="1788728" y="3208363"/>
                </a:cubicBezTo>
                <a:cubicBezTo>
                  <a:pt x="800841" y="3208363"/>
                  <a:pt x="0" y="2407523"/>
                  <a:pt x="0" y="1419636"/>
                </a:cubicBezTo>
                <a:cubicBezTo>
                  <a:pt x="0" y="863950"/>
                  <a:pt x="253391" y="367446"/>
                  <a:pt x="650931" y="39367"/>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25" name="Freeform: Shape 124">
            <a:extLst>
              <a:ext uri="{FF2B5EF4-FFF2-40B4-BE49-F238E27FC236}">
                <a16:creationId xmlns:a16="http://schemas.microsoft.com/office/drawing/2014/main" id="{E76E72E8-424D-4B67-810C-DDB394E8F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776" y="0"/>
            <a:ext cx="3393224" cy="4146157"/>
          </a:xfrm>
          <a:custGeom>
            <a:avLst/>
            <a:gdLst>
              <a:gd name="connsiteX0" fmla="*/ 883481 w 3393224"/>
              <a:gd name="connsiteY0" fmla="*/ 0 h 4146157"/>
              <a:gd name="connsiteX1" fmla="*/ 3393224 w 3393224"/>
              <a:gd name="connsiteY1" fmla="*/ 0 h 4146157"/>
              <a:gd name="connsiteX2" fmla="*/ 3393224 w 3393224"/>
              <a:gd name="connsiteY2" fmla="*/ 3712747 h 4146157"/>
              <a:gd name="connsiteX3" fmla="*/ 3294368 w 3393224"/>
              <a:gd name="connsiteY3" fmla="*/ 3748929 h 4146157"/>
              <a:gd name="connsiteX4" fmla="*/ 2606478 w 3393224"/>
              <a:gd name="connsiteY4" fmla="*/ 3852928 h 4146157"/>
              <a:gd name="connsiteX5" fmla="*/ 293229 w 3393224"/>
              <a:gd name="connsiteY5" fmla="*/ 1539679 h 4146157"/>
              <a:gd name="connsiteX6" fmla="*/ 821462 w 3393224"/>
              <a:gd name="connsiteY6" fmla="*/ 68238 h 4146157"/>
              <a:gd name="connsiteX7" fmla="*/ 506742 w 3393224"/>
              <a:gd name="connsiteY7" fmla="*/ 0 h 4146157"/>
              <a:gd name="connsiteX8" fmla="*/ 795528 w 3393224"/>
              <a:gd name="connsiteY8" fmla="*/ 0 h 4146157"/>
              <a:gd name="connsiteX9" fmla="*/ 771181 w 3393224"/>
              <a:gd name="connsiteY9" fmla="*/ 26789 h 4146157"/>
              <a:gd name="connsiteX10" fmla="*/ 228067 w 3393224"/>
              <a:gd name="connsiteY10" fmla="*/ 1539679 h 4146157"/>
              <a:gd name="connsiteX11" fmla="*/ 2606478 w 3393224"/>
              <a:gd name="connsiteY11" fmla="*/ 3918090 h 4146157"/>
              <a:gd name="connsiteX12" fmla="*/ 3313745 w 3393224"/>
              <a:gd name="connsiteY12" fmla="*/ 3811162 h 4146157"/>
              <a:gd name="connsiteX13" fmla="*/ 3393224 w 3393224"/>
              <a:gd name="connsiteY13" fmla="*/ 3782072 h 4146157"/>
              <a:gd name="connsiteX14" fmla="*/ 3393224 w 3393224"/>
              <a:gd name="connsiteY14" fmla="*/ 4024708 h 4146157"/>
              <a:gd name="connsiteX15" fmla="*/ 3381565 w 3393224"/>
              <a:gd name="connsiteY15" fmla="*/ 4028975 h 4146157"/>
              <a:gd name="connsiteX16" fmla="*/ 2606478 w 3393224"/>
              <a:gd name="connsiteY16" fmla="*/ 4146157 h 4146157"/>
              <a:gd name="connsiteX17" fmla="*/ 0 w 3393224"/>
              <a:gd name="connsiteY17" fmla="*/ 1539679 h 4146157"/>
              <a:gd name="connsiteX18" fmla="*/ 445146 w 3393224"/>
              <a:gd name="connsiteY18" fmla="*/ 82372 h 4146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93224" h="4146157">
                <a:moveTo>
                  <a:pt x="883481" y="0"/>
                </a:moveTo>
                <a:lnTo>
                  <a:pt x="3393224" y="0"/>
                </a:lnTo>
                <a:lnTo>
                  <a:pt x="3393224" y="3712747"/>
                </a:lnTo>
                <a:lnTo>
                  <a:pt x="3294368" y="3748929"/>
                </a:lnTo>
                <a:cubicBezTo>
                  <a:pt x="3077063" y="3816518"/>
                  <a:pt x="2846023" y="3852928"/>
                  <a:pt x="2606478" y="3852928"/>
                </a:cubicBezTo>
                <a:cubicBezTo>
                  <a:pt x="1328905" y="3852928"/>
                  <a:pt x="293229" y="2817252"/>
                  <a:pt x="293229" y="1539679"/>
                </a:cubicBezTo>
                <a:cubicBezTo>
                  <a:pt x="293229" y="980741"/>
                  <a:pt x="491464" y="468103"/>
                  <a:pt x="821462" y="68238"/>
                </a:cubicBezTo>
                <a:close/>
                <a:moveTo>
                  <a:pt x="506742" y="0"/>
                </a:moveTo>
                <a:lnTo>
                  <a:pt x="795528" y="0"/>
                </a:lnTo>
                <a:lnTo>
                  <a:pt x="771181" y="26789"/>
                </a:lnTo>
                <a:cubicBezTo>
                  <a:pt x="431886" y="437919"/>
                  <a:pt x="228067" y="964997"/>
                  <a:pt x="228067" y="1539679"/>
                </a:cubicBezTo>
                <a:cubicBezTo>
                  <a:pt x="228067" y="2853239"/>
                  <a:pt x="1292918" y="3918090"/>
                  <a:pt x="2606478" y="3918090"/>
                </a:cubicBezTo>
                <a:cubicBezTo>
                  <a:pt x="2852771" y="3918090"/>
                  <a:pt x="3090319" y="3880654"/>
                  <a:pt x="3313745" y="3811162"/>
                </a:cubicBezTo>
                <a:lnTo>
                  <a:pt x="3393224" y="3782072"/>
                </a:lnTo>
                <a:lnTo>
                  <a:pt x="3393224" y="4024708"/>
                </a:lnTo>
                <a:lnTo>
                  <a:pt x="3381565" y="4028975"/>
                </a:lnTo>
                <a:cubicBezTo>
                  <a:pt x="3136715" y="4105131"/>
                  <a:pt x="2876388" y="4146157"/>
                  <a:pt x="2606478" y="4146157"/>
                </a:cubicBezTo>
                <a:cubicBezTo>
                  <a:pt x="1166960" y="4146157"/>
                  <a:pt x="0" y="2979197"/>
                  <a:pt x="0" y="1539679"/>
                </a:cubicBezTo>
                <a:cubicBezTo>
                  <a:pt x="0" y="999860"/>
                  <a:pt x="164104" y="498369"/>
                  <a:pt x="445146" y="82372"/>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pic>
        <p:nvPicPr>
          <p:cNvPr id="104" name="Picture 103" descr="A screenshot of a cell phone&#10;&#10;Description automatically generated">
            <a:extLst>
              <a:ext uri="{FF2B5EF4-FFF2-40B4-BE49-F238E27FC236}">
                <a16:creationId xmlns:a16="http://schemas.microsoft.com/office/drawing/2014/main" id="{BCB90369-1AB9-CE40-9A9C-4F20A1EE34C5}"/>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8779119" y="305068"/>
            <a:ext cx="3382907" cy="3052958"/>
          </a:xfrm>
          <a:prstGeom prst="rect">
            <a:avLst/>
          </a:prstGeom>
        </p:spPr>
      </p:pic>
      <p:pic>
        <p:nvPicPr>
          <p:cNvPr id="101" name="Picture 100" descr="A screenshot of a social media post&#10;&#10;Description automatically generated">
            <a:extLst>
              <a:ext uri="{FF2B5EF4-FFF2-40B4-BE49-F238E27FC236}">
                <a16:creationId xmlns:a16="http://schemas.microsoft.com/office/drawing/2014/main" id="{137CFECA-777C-ED4C-B70A-C7B38EDB153B}"/>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0" y="1895706"/>
            <a:ext cx="3299720" cy="3058535"/>
          </a:xfrm>
          <a:prstGeom prst="rect">
            <a:avLst/>
          </a:prstGeom>
        </p:spPr>
      </p:pic>
      <p:grpSp>
        <p:nvGrpSpPr>
          <p:cNvPr id="127" name="Group 126">
            <a:extLst>
              <a:ext uri="{FF2B5EF4-FFF2-40B4-BE49-F238E27FC236}">
                <a16:creationId xmlns:a16="http://schemas.microsoft.com/office/drawing/2014/main" id="{F1AAF32B-F0A8-4668-8829-6D641C57AA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8" name="Oval 127">
              <a:extLst>
                <a:ext uri="{FF2B5EF4-FFF2-40B4-BE49-F238E27FC236}">
                  <a16:creationId xmlns:a16="http://schemas.microsoft.com/office/drawing/2014/main" id="{550379EB-6042-49D7-B4CF-2500A970D1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0">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29" name="Oval 128">
              <a:extLst>
                <a:ext uri="{FF2B5EF4-FFF2-40B4-BE49-F238E27FC236}">
                  <a16:creationId xmlns:a16="http://schemas.microsoft.com/office/drawing/2014/main" id="{15346808-011F-4696-A0E8-05A715125D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10" name="TextBox 9">
            <a:extLst>
              <a:ext uri="{FF2B5EF4-FFF2-40B4-BE49-F238E27FC236}">
                <a16:creationId xmlns:a16="http://schemas.microsoft.com/office/drawing/2014/main" id="{64F0D286-A1B8-C842-A5CF-CFA421575667}"/>
              </a:ext>
            </a:extLst>
          </p:cNvPr>
          <p:cNvSpPr txBox="1"/>
          <p:nvPr/>
        </p:nvSpPr>
        <p:spPr>
          <a:xfrm>
            <a:off x="1175657" y="5342709"/>
            <a:ext cx="184731" cy="369332"/>
          </a:xfrm>
          <a:prstGeom prst="rect">
            <a:avLst/>
          </a:prstGeom>
          <a:noFill/>
        </p:spPr>
        <p:txBody>
          <a:bodyPr wrap="none" rtlCol="0">
            <a:spAutoFit/>
          </a:bodyPr>
          <a:lstStyle/>
          <a:p>
            <a:endParaRPr lang="en-US" dirty="0"/>
          </a:p>
        </p:txBody>
      </p:sp>
      <p:pic>
        <p:nvPicPr>
          <p:cNvPr id="124" name="Picture 123" descr="A screenshot of a cell phone&#10;&#10;Description automatically generated">
            <a:extLst>
              <a:ext uri="{FF2B5EF4-FFF2-40B4-BE49-F238E27FC236}">
                <a16:creationId xmlns:a16="http://schemas.microsoft.com/office/drawing/2014/main" id="{E4A04061-9662-AD48-BD71-CBA1FD9348CA}"/>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4173146" y="-4372"/>
            <a:ext cx="4061100" cy="3204253"/>
          </a:xfrm>
          <a:prstGeom prst="rect">
            <a:avLst/>
          </a:prstGeom>
        </p:spPr>
      </p:pic>
      <p:pic>
        <p:nvPicPr>
          <p:cNvPr id="132" name="Picture 131" descr="A screenshot of a cell phone&#10;&#10;Description automatically generated">
            <a:extLst>
              <a:ext uri="{FF2B5EF4-FFF2-40B4-BE49-F238E27FC236}">
                <a16:creationId xmlns:a16="http://schemas.microsoft.com/office/drawing/2014/main" id="{09805162-CFA7-5841-9C84-40B0F09A1812}"/>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075750" y="3671707"/>
            <a:ext cx="3886350" cy="1719211"/>
          </a:xfrm>
          <a:prstGeom prst="rect">
            <a:avLst/>
          </a:prstGeom>
        </p:spPr>
      </p:pic>
      <p:sp>
        <p:nvSpPr>
          <p:cNvPr id="15" name="TextBox 14">
            <a:extLst>
              <a:ext uri="{FF2B5EF4-FFF2-40B4-BE49-F238E27FC236}">
                <a16:creationId xmlns:a16="http://schemas.microsoft.com/office/drawing/2014/main" id="{2AC7B0F0-0E33-0C49-A31E-B8F26A95379E}"/>
              </a:ext>
            </a:extLst>
          </p:cNvPr>
          <p:cNvSpPr txBox="1"/>
          <p:nvPr/>
        </p:nvSpPr>
        <p:spPr>
          <a:xfrm>
            <a:off x="10010274" y="4588042"/>
            <a:ext cx="184731" cy="369332"/>
          </a:xfrm>
          <a:prstGeom prst="rect">
            <a:avLst/>
          </a:prstGeom>
          <a:noFill/>
        </p:spPr>
        <p:txBody>
          <a:bodyPr wrap="none" rtlCol="0">
            <a:spAutoFit/>
          </a:bodyPr>
          <a:lstStyle/>
          <a:p>
            <a:endParaRPr lang="en-US" dirty="0"/>
          </a:p>
        </p:txBody>
      </p:sp>
      <p:sp>
        <p:nvSpPr>
          <p:cNvPr id="19" name="TextBox 18">
            <a:extLst>
              <a:ext uri="{FF2B5EF4-FFF2-40B4-BE49-F238E27FC236}">
                <a16:creationId xmlns:a16="http://schemas.microsoft.com/office/drawing/2014/main" id="{D92E77B9-AA76-804D-9190-3F587F761202}"/>
              </a:ext>
            </a:extLst>
          </p:cNvPr>
          <p:cNvSpPr txBox="1"/>
          <p:nvPr/>
        </p:nvSpPr>
        <p:spPr>
          <a:xfrm>
            <a:off x="2893627" y="5753187"/>
            <a:ext cx="8250596" cy="1323439"/>
          </a:xfrm>
          <a:prstGeom prst="rect">
            <a:avLst/>
          </a:prstGeom>
          <a:noFill/>
        </p:spPr>
        <p:txBody>
          <a:bodyPr wrap="square" rtlCol="0">
            <a:spAutoFit/>
          </a:bodyPr>
          <a:lstStyle/>
          <a:p>
            <a:r>
              <a:rPr lang="en-US" sz="2000" dirty="0">
                <a:latin typeface="Comic Sans MS" panose="030F0902030302020204" pitchFamily="66" charset="0"/>
              </a:rPr>
              <a:t>The mean score is around 3.3-3.5, so it is necessary to improve the quality of these three variables in order to improve customer satisfaction.</a:t>
            </a:r>
          </a:p>
          <a:p>
            <a:endParaRPr lang="en-US" sz="2000" dirty="0">
              <a:latin typeface="Comic Sans MS" panose="030F0902030302020204" pitchFamily="66" charset="0"/>
            </a:endParaRPr>
          </a:p>
        </p:txBody>
      </p:sp>
    </p:spTree>
    <p:extLst>
      <p:ext uri="{BB962C8B-B14F-4D97-AF65-F5344CB8AC3E}">
        <p14:creationId xmlns:p14="http://schemas.microsoft.com/office/powerpoint/2010/main" val="19421768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04E9A4-2A9F-CD4C-8FF8-419A7FCFC141}"/>
              </a:ext>
            </a:extLst>
          </p:cNvPr>
          <p:cNvSpPr>
            <a:spLocks noGrp="1"/>
          </p:cNvSpPr>
          <p:nvPr>
            <p:ph type="title"/>
          </p:nvPr>
        </p:nvSpPr>
        <p:spPr>
          <a:xfrm>
            <a:off x="1069848" y="484632"/>
            <a:ext cx="10058400" cy="1609344"/>
          </a:xfrm>
        </p:spPr>
        <p:txBody>
          <a:bodyPr vert="horz" lIns="91440" tIns="45720" rIns="91440" bIns="45720" rtlCol="0">
            <a:normAutofit/>
          </a:bodyPr>
          <a:lstStyle/>
          <a:p>
            <a:r>
              <a:rPr lang="en-US" sz="4400" dirty="0">
                <a:latin typeface="Modern Love" pitchFamily="82" charset="0"/>
              </a:rPr>
              <a:t>EXPLORATORY DATA ANALYSIS</a:t>
            </a:r>
          </a:p>
        </p:txBody>
      </p:sp>
      <p:sp>
        <p:nvSpPr>
          <p:cNvPr id="24" name="Oval 23">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1EE05BEA-C50B-3D40-962D-0402652AA2AF}"/>
              </a:ext>
            </a:extLst>
          </p:cNvPr>
          <p:cNvSpPr txBox="1"/>
          <p:nvPr/>
        </p:nvSpPr>
        <p:spPr>
          <a:xfrm>
            <a:off x="1063752" y="2093976"/>
            <a:ext cx="9210621" cy="1000615"/>
          </a:xfrm>
          <a:prstGeom prst="rect">
            <a:avLst/>
          </a:prstGeom>
        </p:spPr>
        <p:txBody>
          <a:bodyPr vert="horz" lIns="91440" tIns="45720" rIns="91440" bIns="45720" rtlCol="0">
            <a:normAutofit/>
          </a:bodyPr>
          <a:lstStyle/>
          <a:p>
            <a:pPr indent="-182880">
              <a:lnSpc>
                <a:spcPct val="90000"/>
              </a:lnSpc>
              <a:spcAft>
                <a:spcPts val="600"/>
              </a:spcAft>
              <a:buClr>
                <a:schemeClr val="accent1">
                  <a:lumMod val="75000"/>
                </a:schemeClr>
              </a:buClr>
              <a:buSzPct val="85000"/>
              <a:buFont typeface="Wingdings" pitchFamily="2" charset="2"/>
              <a:buChar char="§"/>
            </a:pPr>
            <a:endParaRPr lang="en-US" dirty="0">
              <a:latin typeface="Comic Sans MS" panose="030F0902030302020204" pitchFamily="66" charset="0"/>
            </a:endParaRPr>
          </a:p>
        </p:txBody>
      </p:sp>
      <p:pic>
        <p:nvPicPr>
          <p:cNvPr id="12" name="Content Placeholder 11" descr="A screenshot of a cell phone&#10;&#10;Description automatically generated">
            <a:extLst>
              <a:ext uri="{FF2B5EF4-FFF2-40B4-BE49-F238E27FC236}">
                <a16:creationId xmlns:a16="http://schemas.microsoft.com/office/drawing/2014/main" id="{811D431D-C0DE-414C-AA94-3F4D8486BC1D}"/>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984505" y="2418935"/>
            <a:ext cx="4906844" cy="3311908"/>
          </a:xfrm>
          <a:prstGeom prst="rect">
            <a:avLst/>
          </a:prstGeom>
        </p:spPr>
      </p:pic>
      <p:pic>
        <p:nvPicPr>
          <p:cNvPr id="14" name="Picture 13">
            <a:extLst>
              <a:ext uri="{FF2B5EF4-FFF2-40B4-BE49-F238E27FC236}">
                <a16:creationId xmlns:a16="http://schemas.microsoft.com/office/drawing/2014/main" id="{3021986F-22E4-6343-A4D3-1D4BDEC3C44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970596" y="2516599"/>
            <a:ext cx="5045710" cy="3116580"/>
          </a:xfrm>
          <a:prstGeom prst="rect">
            <a:avLst/>
          </a:prstGeom>
        </p:spPr>
      </p:pic>
      <p:sp>
        <p:nvSpPr>
          <p:cNvPr id="3" name="TextBox 2">
            <a:extLst>
              <a:ext uri="{FF2B5EF4-FFF2-40B4-BE49-F238E27FC236}">
                <a16:creationId xmlns:a16="http://schemas.microsoft.com/office/drawing/2014/main" id="{A968D722-DC55-6A43-B815-DC0CDA0CE2DD}"/>
              </a:ext>
            </a:extLst>
          </p:cNvPr>
          <p:cNvSpPr txBox="1"/>
          <p:nvPr/>
        </p:nvSpPr>
        <p:spPr>
          <a:xfrm>
            <a:off x="775856" y="5932882"/>
            <a:ext cx="4701984" cy="707886"/>
          </a:xfrm>
          <a:prstGeom prst="rect">
            <a:avLst/>
          </a:prstGeom>
          <a:noFill/>
        </p:spPr>
        <p:txBody>
          <a:bodyPr wrap="square" rtlCol="0">
            <a:spAutoFit/>
          </a:bodyPr>
          <a:lstStyle/>
          <a:p>
            <a:r>
              <a:rPr lang="en-US" sz="2000" dirty="0">
                <a:latin typeface="Comic Sans MS" panose="030F0902030302020204" pitchFamily="66" charset="0"/>
              </a:rPr>
              <a:t>Female passenger has 21.1% higher satisfaction level than male customer.</a:t>
            </a:r>
          </a:p>
        </p:txBody>
      </p:sp>
      <p:sp>
        <p:nvSpPr>
          <p:cNvPr id="4" name="TextBox 3">
            <a:extLst>
              <a:ext uri="{FF2B5EF4-FFF2-40B4-BE49-F238E27FC236}">
                <a16:creationId xmlns:a16="http://schemas.microsoft.com/office/drawing/2014/main" id="{06E7B839-1FE6-684C-B669-8DB34D1D2E23}"/>
              </a:ext>
            </a:extLst>
          </p:cNvPr>
          <p:cNvSpPr txBox="1"/>
          <p:nvPr/>
        </p:nvSpPr>
        <p:spPr>
          <a:xfrm>
            <a:off x="6252563" y="5962475"/>
            <a:ext cx="4716356" cy="707886"/>
          </a:xfrm>
          <a:prstGeom prst="rect">
            <a:avLst/>
          </a:prstGeom>
          <a:noFill/>
        </p:spPr>
        <p:txBody>
          <a:bodyPr wrap="none" rtlCol="0">
            <a:spAutoFit/>
          </a:bodyPr>
          <a:lstStyle/>
          <a:p>
            <a:r>
              <a:rPr lang="en-US" sz="2000" dirty="0">
                <a:latin typeface="Comic Sans MS" panose="030F0902030302020204" pitchFamily="66" charset="0"/>
              </a:rPr>
              <a:t>14 % more of loyal customers are</a:t>
            </a:r>
          </a:p>
          <a:p>
            <a:r>
              <a:rPr lang="en-US" sz="2000" dirty="0">
                <a:latin typeface="Comic Sans MS" panose="030F0902030302020204" pitchFamily="66" charset="0"/>
              </a:rPr>
              <a:t> satisfied than the disloyal customer. </a:t>
            </a:r>
          </a:p>
        </p:txBody>
      </p:sp>
    </p:spTree>
    <p:extLst>
      <p:ext uri="{BB962C8B-B14F-4D97-AF65-F5344CB8AC3E}">
        <p14:creationId xmlns:p14="http://schemas.microsoft.com/office/powerpoint/2010/main" val="340126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7192950-66BC-0745-A4CF-6E4B602C77F1}"/>
              </a:ext>
            </a:extLst>
          </p:cNvPr>
          <p:cNvSpPr>
            <a:spLocks noGrp="1"/>
          </p:cNvSpPr>
          <p:nvPr>
            <p:ph type="title"/>
          </p:nvPr>
        </p:nvSpPr>
        <p:spPr>
          <a:xfrm>
            <a:off x="1069848" y="484632"/>
            <a:ext cx="10058400" cy="1609344"/>
          </a:xfrm>
        </p:spPr>
        <p:txBody>
          <a:bodyPr>
            <a:normAutofit/>
          </a:bodyPr>
          <a:lstStyle/>
          <a:p>
            <a:r>
              <a:rPr lang="en-US" sz="4400" dirty="0">
                <a:latin typeface="Modern Love" pitchFamily="82" charset="0"/>
              </a:rPr>
              <a:t>EXPLORATORY DATA ANALYSIS</a:t>
            </a:r>
            <a:endParaRPr lang="en-US" sz="44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1" name="Content Placeholder 10" descr="A screenshot of a cell phone&#10;&#10;Description automatically generated">
            <a:extLst>
              <a:ext uri="{FF2B5EF4-FFF2-40B4-BE49-F238E27FC236}">
                <a16:creationId xmlns:a16="http://schemas.microsoft.com/office/drawing/2014/main" id="{C81C00EA-1D27-834B-8198-0F33038A29B3}"/>
              </a:ext>
            </a:extLst>
          </p:cNvPr>
          <p:cNvPicPr>
            <a:picLocks noGrp="1"/>
          </p:cNvPicPr>
          <p:nvPr>
            <p:ph idx="1"/>
          </p:nvPr>
        </p:nvPicPr>
        <p:blipFill>
          <a:blip r:embed="rId6" cstate="print">
            <a:extLst>
              <a:ext uri="{28A0092B-C50C-407E-A947-70E740481C1C}">
                <a14:useLocalDpi xmlns:a14="http://schemas.microsoft.com/office/drawing/2010/main" val="0"/>
              </a:ext>
            </a:extLst>
          </a:blip>
          <a:stretch>
            <a:fillRect/>
          </a:stretch>
        </p:blipFill>
        <p:spPr>
          <a:xfrm>
            <a:off x="984504" y="2222793"/>
            <a:ext cx="5111496" cy="3065363"/>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9C0F3C04-4046-254C-84A7-EB549A814964}"/>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272195" y="2290408"/>
            <a:ext cx="5129530" cy="2912110"/>
          </a:xfrm>
          <a:prstGeom prst="rect">
            <a:avLst/>
          </a:prstGeom>
        </p:spPr>
      </p:pic>
      <p:sp>
        <p:nvSpPr>
          <p:cNvPr id="4" name="TextBox 3">
            <a:extLst>
              <a:ext uri="{FF2B5EF4-FFF2-40B4-BE49-F238E27FC236}">
                <a16:creationId xmlns:a16="http://schemas.microsoft.com/office/drawing/2014/main" id="{890A3FBA-1AAE-244B-96B3-0F654095C23A}"/>
              </a:ext>
            </a:extLst>
          </p:cNvPr>
          <p:cNvSpPr txBox="1"/>
          <p:nvPr/>
        </p:nvSpPr>
        <p:spPr>
          <a:xfrm>
            <a:off x="333075" y="5462860"/>
            <a:ext cx="5801140" cy="1323439"/>
          </a:xfrm>
          <a:prstGeom prst="rect">
            <a:avLst/>
          </a:prstGeom>
          <a:noFill/>
        </p:spPr>
        <p:txBody>
          <a:bodyPr wrap="square" rtlCol="0">
            <a:spAutoFit/>
          </a:bodyPr>
          <a:lstStyle/>
          <a:p>
            <a:r>
              <a:rPr lang="en-US" sz="2000" dirty="0">
                <a:latin typeface="Comic Sans MS" panose="030F0902030302020204" pitchFamily="66" charset="0"/>
              </a:rPr>
              <a:t>the business class has the highest satisfaction </a:t>
            </a:r>
          </a:p>
          <a:p>
            <a:r>
              <a:rPr lang="en-US" sz="2000" dirty="0">
                <a:latin typeface="Comic Sans MS" panose="030F0902030302020204" pitchFamily="66" charset="0"/>
              </a:rPr>
              <a:t>level and Eco and Eco Plus has approximately consistent satisfaction level.</a:t>
            </a:r>
          </a:p>
          <a:p>
            <a:endParaRPr lang="en-US" sz="2000" dirty="0">
              <a:latin typeface="Comic Sans MS" panose="030F0902030302020204" pitchFamily="66" charset="0"/>
            </a:endParaRPr>
          </a:p>
        </p:txBody>
      </p:sp>
      <p:sp>
        <p:nvSpPr>
          <p:cNvPr id="3" name="TextBox 2">
            <a:extLst>
              <a:ext uri="{FF2B5EF4-FFF2-40B4-BE49-F238E27FC236}">
                <a16:creationId xmlns:a16="http://schemas.microsoft.com/office/drawing/2014/main" id="{1DFBB01F-B202-9546-98B3-499BDC70E975}"/>
              </a:ext>
            </a:extLst>
          </p:cNvPr>
          <p:cNvSpPr txBox="1"/>
          <p:nvPr/>
        </p:nvSpPr>
        <p:spPr>
          <a:xfrm>
            <a:off x="6110891" y="5462860"/>
            <a:ext cx="6242415" cy="1015663"/>
          </a:xfrm>
          <a:prstGeom prst="rect">
            <a:avLst/>
          </a:prstGeom>
          <a:noFill/>
        </p:spPr>
        <p:txBody>
          <a:bodyPr wrap="none" rtlCol="0">
            <a:spAutoFit/>
          </a:bodyPr>
          <a:lstStyle/>
          <a:p>
            <a:r>
              <a:rPr lang="en-US" sz="2000" dirty="0">
                <a:latin typeface="Comic Sans MS" panose="030F0902030302020204" pitchFamily="66" charset="0"/>
              </a:rPr>
              <a:t>Similarly, business travel customers have </a:t>
            </a:r>
          </a:p>
          <a:p>
            <a:r>
              <a:rPr lang="en-US" sz="2000" dirty="0">
                <a:latin typeface="Comic Sans MS" panose="030F0902030302020204" pitchFamily="66" charset="0"/>
              </a:rPr>
              <a:t>higher satisfaction than personal travel customers</a:t>
            </a:r>
          </a:p>
          <a:p>
            <a:r>
              <a:rPr lang="en-US" sz="2000" dirty="0">
                <a:latin typeface="Comic Sans MS" panose="030F0902030302020204" pitchFamily="66" charset="0"/>
              </a:rPr>
              <a:t> </a:t>
            </a:r>
          </a:p>
        </p:txBody>
      </p:sp>
    </p:spTree>
    <p:extLst>
      <p:ext uri="{BB962C8B-B14F-4D97-AF65-F5344CB8AC3E}">
        <p14:creationId xmlns:p14="http://schemas.microsoft.com/office/powerpoint/2010/main" val="32110475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2242</Words>
  <Application>Microsoft Office PowerPoint</Application>
  <PresentationFormat>Widescreen</PresentationFormat>
  <Paragraphs>249</Paragraphs>
  <Slides>25</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Calibri</vt:lpstr>
      <vt:lpstr>Comic Sans MS</vt:lpstr>
      <vt:lpstr>Georgia</vt:lpstr>
      <vt:lpstr>Modern Love</vt:lpstr>
      <vt:lpstr>Rockwell</vt:lpstr>
      <vt:lpstr>Rockwell Extra Bold</vt:lpstr>
      <vt:lpstr>Wingdings</vt:lpstr>
      <vt:lpstr>Wood Type</vt:lpstr>
      <vt:lpstr>US AIRLINE SATISFICATION SURVEY REPORT</vt:lpstr>
      <vt:lpstr>INTRODUCTION</vt:lpstr>
      <vt:lpstr>DATA  COLLECTION</vt:lpstr>
      <vt:lpstr>DATA preprocessing </vt:lpstr>
      <vt:lpstr>BIAS CHECK</vt:lpstr>
      <vt:lpstr>Correlation matrix </vt:lpstr>
      <vt:lpstr>PowerPoint Presentation</vt:lpstr>
      <vt:lpstr>EXPLORATORY DATA ANALYSIS</vt:lpstr>
      <vt:lpstr>EXPLORATORY DATA ANALYSIS</vt:lpstr>
      <vt:lpstr>Linear regression model</vt:lpstr>
      <vt:lpstr>Linear regression model</vt:lpstr>
      <vt:lpstr>Logistic regression model</vt:lpstr>
      <vt:lpstr>Ridge regression</vt:lpstr>
      <vt:lpstr>Decision tree model</vt:lpstr>
      <vt:lpstr>Decision tree model</vt:lpstr>
      <vt:lpstr>Random forest model</vt:lpstr>
      <vt:lpstr>Random forest model Optimization</vt:lpstr>
      <vt:lpstr>Important variables</vt:lpstr>
      <vt:lpstr>GRADIENT BOOSTING MACHINE  (GBM) MODEL</vt:lpstr>
      <vt:lpstr>GBM MODEL</vt:lpstr>
      <vt:lpstr>GBM MODEL</vt:lpstr>
      <vt:lpstr>GBM MODEL</vt:lpstr>
      <vt:lpstr>Model comparison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AIRLINE SATISFICATION SURVEY REPORT</dc:title>
  <dc:creator>Wanlu Yao</dc:creator>
  <cp:lastModifiedBy>Yi Yang</cp:lastModifiedBy>
  <cp:revision>27</cp:revision>
  <dcterms:created xsi:type="dcterms:W3CDTF">2020-08-11T05:26:03Z</dcterms:created>
  <dcterms:modified xsi:type="dcterms:W3CDTF">2023-04-11T04:40:22Z</dcterms:modified>
</cp:coreProperties>
</file>